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1"/>
  </p:notesMasterIdLst>
  <p:sldIdLst>
    <p:sldId id="286" r:id="rId2"/>
    <p:sldId id="256" r:id="rId3"/>
    <p:sldId id="257" r:id="rId4"/>
    <p:sldId id="291" r:id="rId5"/>
    <p:sldId id="289" r:id="rId6"/>
    <p:sldId id="293" r:id="rId7"/>
    <p:sldId id="290" r:id="rId8"/>
    <p:sldId id="258" r:id="rId9"/>
    <p:sldId id="294" r:id="rId10"/>
    <p:sldId id="287" r:id="rId11"/>
    <p:sldId id="313" r:id="rId12"/>
    <p:sldId id="312" r:id="rId13"/>
    <p:sldId id="297" r:id="rId14"/>
    <p:sldId id="348" r:id="rId15"/>
    <p:sldId id="311" r:id="rId16"/>
    <p:sldId id="288" r:id="rId17"/>
    <p:sldId id="298" r:id="rId18"/>
    <p:sldId id="301" r:id="rId19"/>
    <p:sldId id="300" r:id="rId20"/>
    <p:sldId id="302" r:id="rId21"/>
    <p:sldId id="308" r:id="rId22"/>
    <p:sldId id="307" r:id="rId23"/>
    <p:sldId id="324" r:id="rId24"/>
    <p:sldId id="306" r:id="rId25"/>
    <p:sldId id="323" r:id="rId26"/>
    <p:sldId id="305" r:id="rId27"/>
    <p:sldId id="304" r:id="rId28"/>
    <p:sldId id="325" r:id="rId29"/>
    <p:sldId id="336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7" r:id="rId39"/>
    <p:sldId id="338" r:id="rId40"/>
    <p:sldId id="339" r:id="rId41"/>
    <p:sldId id="340" r:id="rId42"/>
    <p:sldId id="341" r:id="rId43"/>
    <p:sldId id="334" r:id="rId44"/>
    <p:sldId id="335" r:id="rId45"/>
    <p:sldId id="342" r:id="rId46"/>
    <p:sldId id="345" r:id="rId47"/>
    <p:sldId id="346" r:id="rId48"/>
    <p:sldId id="343" r:id="rId49"/>
    <p:sldId id="344" r:id="rId50"/>
    <p:sldId id="347" r:id="rId51"/>
    <p:sldId id="314" r:id="rId52"/>
    <p:sldId id="318" r:id="rId53"/>
    <p:sldId id="315" r:id="rId54"/>
    <p:sldId id="319" r:id="rId55"/>
    <p:sldId id="316" r:id="rId56"/>
    <p:sldId id="320" r:id="rId57"/>
    <p:sldId id="317" r:id="rId58"/>
    <p:sldId id="321" r:id="rId59"/>
    <p:sldId id="269" r:id="rId6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5103_tLU_JIUMJIUM" panose="02000000000000000000" pitchFamily="2" charset="0"/>
      <p:regular r:id="rId66"/>
    </p:embeddedFont>
    <p:embeddedFont>
      <p:font typeface="Ekkamai Standard" panose="02000506000000020003" pitchFamily="2" charset="0"/>
      <p:regular r:id="rId67"/>
    </p:embeddedFont>
    <p:embeddedFont>
      <p:font typeface="Muli Light" panose="020B0604020202020204" charset="0"/>
      <p:regular r:id="rId68"/>
      <p:bold r:id="rId69"/>
      <p:italic r:id="rId70"/>
      <p:boldItalic r:id="rId71"/>
    </p:embeddedFont>
    <p:embeddedFont>
      <p:font typeface="Angsana New" panose="02020603050405020304" pitchFamily="18" charset="-34"/>
      <p:regular r:id="rId72"/>
      <p:bold r:id="rId73"/>
      <p:italic r:id="rId74"/>
      <p:boldItalic r:id="rId75"/>
    </p:embeddedFont>
    <p:embeddedFont>
      <p:font typeface="Amatic SC" pitchFamily="2" charset="0"/>
      <p:regular r:id="rId76"/>
      <p:bold r:id="rId77"/>
    </p:embeddedFont>
    <p:embeddedFont>
      <p:font typeface="handywrite" panose="02000000000000000000" pitchFamily="2" charset="-34"/>
      <p:regular r:id="rId78"/>
    </p:embeddedFont>
    <p:embeddedFont>
      <p:font typeface="Cordia New" panose="020B0304020202020204" pitchFamily="34" charset="-34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00"/>
    <a:srgbClr val="C00000"/>
    <a:srgbClr val="8E0000"/>
    <a:srgbClr val="00A44A"/>
    <a:srgbClr val="00EE6C"/>
    <a:srgbClr val="ADDED4"/>
    <a:srgbClr val="712627"/>
    <a:srgbClr val="F4D1BA"/>
    <a:srgbClr val="80008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5B3A82-68B3-4FA0-AAAD-13F4DD9E32E5}">
  <a:tblStyle styleId="{AF5B3A82-68B3-4FA0-AAAD-13F4DD9E32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69D01E-BC32-4049-B463-5C60D7B0CCD2}" styleName="สไตล์ธีม 2 - เน้น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55598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071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21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48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43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143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28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048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36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511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119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33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546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121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992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406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94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598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061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173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497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806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74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0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533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355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844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481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501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232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017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374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667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994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010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022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4246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139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889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335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0343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12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907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1670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452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3595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600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9088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4333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132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186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255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0000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248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37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93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51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212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76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84102" y="125702"/>
            <a:ext cx="8775855" cy="4892131"/>
          </a:xfrm>
          <a:custGeom>
            <a:avLst/>
            <a:gdLst/>
            <a:ahLst/>
            <a:cxnLst/>
            <a:rect l="0" t="0" r="0" b="0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639501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3621349" y="3313600"/>
            <a:ext cx="1783795" cy="170374"/>
          </a:xfrm>
          <a:custGeom>
            <a:avLst/>
            <a:gdLst/>
            <a:ahLst/>
            <a:cxnLst/>
            <a:rect l="0" t="0" r="0" b="0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209477" y="134127"/>
            <a:ext cx="8724927" cy="4875183"/>
          </a:xfrm>
          <a:custGeom>
            <a:avLst/>
            <a:gdLst/>
            <a:ahLst/>
            <a:cxnLst/>
            <a:rect l="0" t="0" r="0" b="0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752614" y="2875113"/>
            <a:ext cx="1638687" cy="155249"/>
          </a:xfrm>
          <a:custGeom>
            <a:avLst/>
            <a:gdLst/>
            <a:ahLst/>
            <a:cxnLst/>
            <a:rect l="0" t="0" r="0" b="0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117201" y="115225"/>
            <a:ext cx="8909559" cy="4913024"/>
          </a:xfrm>
          <a:custGeom>
            <a:avLst/>
            <a:gdLst/>
            <a:ahLst/>
            <a:cxnLst/>
            <a:rect l="0" t="0" r="0" b="0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90301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377" lvl="1" indent="-35559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566" lvl="2" indent="-35559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754" lvl="3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5943" lvl="4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131" lvl="5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320" lvl="6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509" lvl="7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697" lvl="8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55591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377" lvl="1" indent="-35559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566" lvl="2" indent="-35559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754" lvl="3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5943" lvl="4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131" lvl="5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320" lvl="6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509" lvl="7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697" lvl="8" indent="-355591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C3CE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5" name="Shape 55"/>
          <p:cNvSpPr/>
          <p:nvPr/>
        </p:nvSpPr>
        <p:spPr>
          <a:xfrm>
            <a:off x="209477" y="134127"/>
            <a:ext cx="8724927" cy="4875183"/>
          </a:xfrm>
          <a:custGeom>
            <a:avLst/>
            <a:gdLst/>
            <a:ahLst/>
            <a:cxnLst/>
            <a:rect l="0" t="0" r="0" b="0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0301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0301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lvl="2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lvl="3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lvl="4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lvl="5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lvl="6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lvl="7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lvl="8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rgbClr val="C0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13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4</a:t>
            </a:r>
            <a:r>
              <a:rPr lang="en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.</a:t>
            </a:r>
            <a:r>
              <a:rPr lang="th-T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/>
            </a:r>
            <a:br>
              <a:rPr lang="th-T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</a:br>
            <a:r>
              <a:rPr lang="th-T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ประโยชน์ที่</a:t>
            </a:r>
            <a:r>
              <a:rPr lang="th-TH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คาดว่า</a:t>
            </a:r>
            <a:r>
              <a:rPr lang="th-T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จะได้รับ</a:t>
            </a:r>
            <a:endParaRPr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Shape 75">
            <a:extLst>
              <a:ext uri="{FF2B5EF4-FFF2-40B4-BE49-F238E27FC236}">
                <a16:creationId xmlns="" xmlns:a16="http://schemas.microsoft.com/office/drawing/2014/main" id="{BEF16F51-0546-42A2-8183-ADFCEFA3C7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B0604020202020204" charset="-34"/>
                <a:cs typeface="handywrite" panose="020B0604020202020204" charset="-34"/>
              </a:rPr>
              <a:t>Expected Benefits</a:t>
            </a:r>
            <a:endParaRPr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B0604020202020204" charset="-34"/>
              <a:cs typeface="handywrite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010545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ข้อความ 6">
            <a:extLst>
              <a:ext uri="{FF2B5EF4-FFF2-40B4-BE49-F238E27FC236}">
                <a16:creationId xmlns="" xmlns:a16="http://schemas.microsoft.com/office/drawing/2014/main" id="{6F20230E-2AE3-4A03-818D-6FCB438FA92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5276" y="1063375"/>
            <a:ext cx="8213443" cy="3568587"/>
          </a:xfrm>
        </p:spPr>
        <p:txBody>
          <a:bodyPr/>
          <a:lstStyle/>
          <a:p>
            <a:pPr marL="101597" indent="0">
              <a:buNone/>
            </a:pP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1. สามารถจัดเก็บข้อมูลที่มีความถูกต้อง 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มีประสิทธิภาพมากขึ้น</a:t>
            </a:r>
            <a:endParaRPr lang="th-TH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  <a:p>
            <a:pPr marL="101597" indent="0">
              <a:buNone/>
            </a:pP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2. สามารถค้นหา แก้ไข เพิ่ม 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และลบข้อมูล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ได้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3. 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สะดวก รวดเร็ว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ในการมาคำนวณราคาสินค้า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4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. ช่วยลดการใช้ทรัพยากร  และพื้นที่ในการจัดเก็บ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เอกสาร</a:t>
            </a:r>
            <a:endParaRPr lang="th-TH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2131455" y="381362"/>
            <a:ext cx="5262320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ประโยชน์ที่คาดว่าจะได้รับ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822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5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.</a:t>
            </a: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/>
            </a:r>
            <a:b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</a:b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วิธีการดำเนินงาน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rgbClr val="ADDED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Shape 75">
            <a:extLst>
              <a:ext uri="{FF2B5EF4-FFF2-40B4-BE49-F238E27FC236}">
                <a16:creationId xmlns="" xmlns:a16="http://schemas.microsoft.com/office/drawing/2014/main" id="{BEF16F51-0546-42A2-8183-ADFCEFA3C7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rgbClr val="BBBC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Method</a:t>
            </a:r>
            <a:endParaRPr sz="2800" dirty="0">
              <a:solidFill>
                <a:srgbClr val="BBBC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82592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วิธีการดำเนินงาน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sp>
        <p:nvSpPr>
          <p:cNvPr id="9" name="ตัวแทนข้อความ 6">
            <a:extLst>
              <a:ext uri="{FF2B5EF4-FFF2-40B4-BE49-F238E27FC236}">
                <a16:creationId xmlns="" xmlns:a16="http://schemas.microsoft.com/office/drawing/2014/main" id="{2AFFE2D6-EB4F-4BB9-9F3F-06D08F5FC8E3}"/>
              </a:ext>
            </a:extLst>
          </p:cNvPr>
          <p:cNvSpPr txBox="1">
            <a:spLocks/>
          </p:cNvSpPr>
          <p:nvPr/>
        </p:nvSpPr>
        <p:spPr>
          <a:xfrm>
            <a:off x="70180" y="1185440"/>
            <a:ext cx="2671151" cy="735368"/>
          </a:xfrm>
          <a:prstGeom prst="rect">
            <a:avLst/>
          </a:prstGeom>
          <a:noFill/>
          <a:ln w="76200"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 algn="ctr">
              <a:buNone/>
            </a:pPr>
            <a:r>
              <a:rPr lang="th-TH" sz="2800" dirty="0" smtClean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อุปกรณ์ที่ใช้</a:t>
            </a:r>
            <a:endParaRPr lang="th-TH" sz="28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45" y="2048322"/>
            <a:ext cx="1111474" cy="1046853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41" y="2076448"/>
            <a:ext cx="904875" cy="9906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426" y="1990723"/>
            <a:ext cx="962025" cy="107632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997" y="3438525"/>
            <a:ext cx="1000125" cy="1009650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2919" y="3519487"/>
            <a:ext cx="9048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80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วิธีการดำเนินงาน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graphicFrame>
        <p:nvGraphicFramePr>
          <p:cNvPr id="8" name="ตาราง 7">
            <a:extLst>
              <a:ext uri="{FF2B5EF4-FFF2-40B4-BE49-F238E27FC236}">
                <a16:creationId xmlns="" xmlns:a16="http://schemas.microsoft.com/office/drawing/2014/main" id="{10BA5119-8C5A-4E0D-9812-607BF2339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561648"/>
              </p:ext>
            </p:extLst>
          </p:nvPr>
        </p:nvGraphicFramePr>
        <p:xfrm>
          <a:off x="668013" y="1135902"/>
          <a:ext cx="7807978" cy="3696862"/>
        </p:xfrm>
        <a:graphic>
          <a:graphicData uri="http://schemas.openxmlformats.org/drawingml/2006/table">
            <a:tbl>
              <a:tblPr firstRow="1" firstCol="1" bandRow="1">
                <a:tableStyleId>{E269D01E-BC32-4049-B463-5C60D7B0CCD2}</a:tableStyleId>
              </a:tblPr>
              <a:tblGrid>
                <a:gridCol w="7190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921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95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95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995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995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9959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9959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9959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9959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649821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th-TH" sz="16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ลำดับ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88988" marR="88988" marT="44495" marB="44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th-TH" sz="16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แผนในการปฏิบัติงาน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88988" marR="88988" marT="44495" marB="44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b="0" dirty="0" smtClean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มีนาคม</a:t>
                      </a:r>
                      <a:endParaRPr lang="en-US" sz="1600" b="0" dirty="0" smtClean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cs typeface="Ekkamai Standard" panose="02000506000000020003" pitchFamily="2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(</a:t>
                      </a:r>
                      <a:r>
                        <a:rPr lang="th-TH" sz="16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สัปดาห์ที่</a:t>
                      </a: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)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88988" marR="88988" marT="44495" marB="44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b="0" dirty="0" smtClean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เมษายน</a:t>
                      </a:r>
                      <a:endParaRPr lang="en-US" sz="1600" b="0" dirty="0" smtClean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cs typeface="Ekkamai Standard" panose="02000506000000020003" pitchFamily="2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(</a:t>
                      </a:r>
                      <a:r>
                        <a:rPr lang="th-TH" sz="16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สัปดาห์ที่</a:t>
                      </a:r>
                      <a:r>
                        <a:rPr lang="en-US" sz="16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)</a:t>
                      </a:r>
                      <a:endParaRPr lang="en-US" sz="16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88988" marR="88988" marT="44495" marB="444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856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3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4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3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4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8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200" b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1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 smtClean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เลือก</a:t>
                      </a: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หัวข้อโครงงาน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/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8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200" b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2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ส่งรายชื่อโครงงาน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8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2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3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 smtClean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หา</a:t>
                      </a: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ข้อมูลเกี่ยวกับโครงงาน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8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200" b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4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ศึกษาวิธีการสร้างโปรแกรม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highlight>
                          <a:srgbClr val="FFFF00"/>
                        </a:highlight>
                        <a:latin typeface="Ekkamai Standard" panose="02000506000000020003" pitchFamily="2" charset="0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8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200" b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5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สร้างโปรแกรม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8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200" b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6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ปรับปรุงและแก้ไขโปรแกรม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highlight>
                          <a:srgbClr val="FFFF00"/>
                        </a:highlight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8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7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เขียนรายงานฉบับสมบูรณ์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8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8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500" b="0" dirty="0">
                          <a:solidFill>
                            <a:srgbClr val="002060"/>
                          </a:solidFill>
                          <a:effectLst/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นำเสนอผลงาน</a:t>
                      </a:r>
                      <a:endParaRPr lang="en-US" sz="15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Ekkamai Standard" panose="02000506000000020003" pitchFamily="2" charset="0"/>
                          <a:cs typeface="Ekkamai Standard" panose="02000506000000020003" pitchFamily="2" charset="0"/>
                        </a:rPr>
                        <a:t> </a:t>
                      </a: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b="0" dirty="0">
                        <a:solidFill>
                          <a:srgbClr val="002060"/>
                        </a:solidFill>
                        <a:effectLst/>
                        <a:latin typeface="Ekkamai Standard" panose="02000506000000020003" pitchFamily="2" charset="0"/>
                        <a:ea typeface="Calibri"/>
                        <a:cs typeface="Ekkamai Standard" panose="02000506000000020003" pitchFamily="2" charset="0"/>
                      </a:endParaRPr>
                    </a:p>
                  </a:txBody>
                  <a:tcPr marL="54604" marR="5460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C000">
                            <a:shade val="30000"/>
                            <a:satMod val="115000"/>
                          </a:srgbClr>
                        </a:gs>
                        <a:gs pos="50000">
                          <a:srgbClr val="FFC000">
                            <a:shade val="67500"/>
                            <a:satMod val="115000"/>
                          </a:srgbClr>
                        </a:gs>
                        <a:gs pos="100000">
                          <a:srgbClr val="FFC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ตัวแทนข้อความ 6">
            <a:extLst>
              <a:ext uri="{FF2B5EF4-FFF2-40B4-BE49-F238E27FC236}">
                <a16:creationId xmlns="" xmlns:a16="http://schemas.microsoft.com/office/drawing/2014/main" id="{2AFFE2D6-EB4F-4BB9-9F3F-06D08F5FC8E3}"/>
              </a:ext>
            </a:extLst>
          </p:cNvPr>
          <p:cNvSpPr txBox="1">
            <a:spLocks/>
          </p:cNvSpPr>
          <p:nvPr/>
        </p:nvSpPr>
        <p:spPr>
          <a:xfrm>
            <a:off x="276243" y="460854"/>
            <a:ext cx="2671151" cy="735368"/>
          </a:xfrm>
          <a:prstGeom prst="rect">
            <a:avLst/>
          </a:prstGeom>
          <a:noFill/>
          <a:ln w="76200"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 algn="ctr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ขั้นตอนการดำเนินงาน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1693392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ข้อความ 6">
            <a:extLst>
              <a:ext uri="{FF2B5EF4-FFF2-40B4-BE49-F238E27FC236}">
                <a16:creationId xmlns="" xmlns:a16="http://schemas.microsoft.com/office/drawing/2014/main" id="{6F20230E-2AE3-4A03-818D-6FCB438FA92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0117" y="1593421"/>
            <a:ext cx="2239825" cy="1185224"/>
          </a:xfrm>
          <a:ln w="76200">
            <a:solidFill>
              <a:srgbClr val="ADDED4"/>
            </a:solidFill>
          </a:ln>
        </p:spPr>
        <p:txBody>
          <a:bodyPr/>
          <a:lstStyle/>
          <a:p>
            <a:pPr marL="101597" indent="0" algn="ctr">
              <a:buNone/>
            </a:pPr>
            <a:r>
              <a:rPr lang="th-TH" sz="2400" b="1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วางขอบเขตและวัตถุประสงค์การทำงาน</a:t>
            </a:r>
          </a:p>
        </p:txBody>
      </p:sp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วิธีการดำเนินงาน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sp>
        <p:nvSpPr>
          <p:cNvPr id="8" name="ตัวแทนข้อความ 6">
            <a:extLst>
              <a:ext uri="{FF2B5EF4-FFF2-40B4-BE49-F238E27FC236}">
                <a16:creationId xmlns="" xmlns:a16="http://schemas.microsoft.com/office/drawing/2014/main" id="{803FE454-1D7E-4740-A54D-375D33BB1831}"/>
              </a:ext>
            </a:extLst>
          </p:cNvPr>
          <p:cNvSpPr txBox="1">
            <a:spLocks/>
          </p:cNvSpPr>
          <p:nvPr/>
        </p:nvSpPr>
        <p:spPr>
          <a:xfrm>
            <a:off x="3550184" y="1386887"/>
            <a:ext cx="1957573" cy="1559513"/>
          </a:xfrm>
          <a:prstGeom prst="rect">
            <a:avLst/>
          </a:prstGeom>
          <a:noFill/>
          <a:ln w="76200">
            <a:solidFill>
              <a:srgbClr val="ADDED4"/>
            </a:solidFill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 algn="ctr">
              <a:buNone/>
            </a:pPr>
            <a:r>
              <a:rPr lang="th-TH" sz="2400" b="1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ศึกษากระบวนจัดการของร้านขายเสื้อผ้า</a:t>
            </a:r>
          </a:p>
        </p:txBody>
      </p:sp>
      <p:sp>
        <p:nvSpPr>
          <p:cNvPr id="9" name="ตัวแทนข้อความ 6">
            <a:extLst>
              <a:ext uri="{FF2B5EF4-FFF2-40B4-BE49-F238E27FC236}">
                <a16:creationId xmlns="" xmlns:a16="http://schemas.microsoft.com/office/drawing/2014/main" id="{EDF2E88E-770E-45B0-90F6-680EB776786A}"/>
              </a:ext>
            </a:extLst>
          </p:cNvPr>
          <p:cNvSpPr txBox="1">
            <a:spLocks/>
          </p:cNvSpPr>
          <p:nvPr/>
        </p:nvSpPr>
        <p:spPr>
          <a:xfrm>
            <a:off x="6247997" y="1460340"/>
            <a:ext cx="2239819" cy="1185225"/>
          </a:xfrm>
          <a:prstGeom prst="rect">
            <a:avLst/>
          </a:prstGeom>
          <a:noFill/>
          <a:ln w="76200">
            <a:solidFill>
              <a:srgbClr val="ADDED4"/>
            </a:solidFill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 algn="ctr">
              <a:buNone/>
            </a:pPr>
            <a:r>
              <a:rPr lang="th-TH" sz="2400" b="1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ออกแบบโปรแกรมและสร้างฐานข้อมูล</a:t>
            </a:r>
          </a:p>
        </p:txBody>
      </p:sp>
      <p:sp>
        <p:nvSpPr>
          <p:cNvPr id="10" name="ตัวแทนข้อความ 6">
            <a:extLst>
              <a:ext uri="{FF2B5EF4-FFF2-40B4-BE49-F238E27FC236}">
                <a16:creationId xmlns="" xmlns:a16="http://schemas.microsoft.com/office/drawing/2014/main" id="{C7CD03A7-ED43-427B-806B-42F1FAE98D7D}"/>
              </a:ext>
            </a:extLst>
          </p:cNvPr>
          <p:cNvSpPr txBox="1">
            <a:spLocks/>
          </p:cNvSpPr>
          <p:nvPr/>
        </p:nvSpPr>
        <p:spPr>
          <a:xfrm>
            <a:off x="1167015" y="3465737"/>
            <a:ext cx="1642925" cy="735368"/>
          </a:xfrm>
          <a:prstGeom prst="rect">
            <a:avLst/>
          </a:prstGeom>
          <a:noFill/>
          <a:ln w="76200">
            <a:solidFill>
              <a:srgbClr val="ADDED4"/>
            </a:solidFill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 algn="ctr">
              <a:buNone/>
            </a:pPr>
            <a:r>
              <a:rPr lang="th-TH" sz="2400" b="1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นำมาใช้งาน</a:t>
            </a:r>
          </a:p>
        </p:txBody>
      </p:sp>
      <p:sp>
        <p:nvSpPr>
          <p:cNvPr id="11" name="ตัวแทนข้อความ 6">
            <a:extLst>
              <a:ext uri="{FF2B5EF4-FFF2-40B4-BE49-F238E27FC236}">
                <a16:creationId xmlns="" xmlns:a16="http://schemas.microsoft.com/office/drawing/2014/main" id="{A35F860E-7B75-4D36-99BE-BDDE0293CDBC}"/>
              </a:ext>
            </a:extLst>
          </p:cNvPr>
          <p:cNvSpPr txBox="1">
            <a:spLocks/>
          </p:cNvSpPr>
          <p:nvPr/>
        </p:nvSpPr>
        <p:spPr>
          <a:xfrm>
            <a:off x="6385738" y="3358437"/>
            <a:ext cx="2150925" cy="1175424"/>
          </a:xfrm>
          <a:prstGeom prst="rect">
            <a:avLst/>
          </a:prstGeom>
          <a:noFill/>
          <a:ln w="76200">
            <a:solidFill>
              <a:srgbClr val="ADDED4"/>
            </a:solidFill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 algn="ctr">
              <a:buNone/>
            </a:pPr>
            <a:r>
              <a:rPr lang="th-TH" sz="2400" b="1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เขียนโค้ดเพื่อสร้างโปรแกรม</a:t>
            </a:r>
          </a:p>
        </p:txBody>
      </p:sp>
      <p:sp>
        <p:nvSpPr>
          <p:cNvPr id="12" name="ตัวแทนข้อความ 6">
            <a:extLst>
              <a:ext uri="{FF2B5EF4-FFF2-40B4-BE49-F238E27FC236}">
                <a16:creationId xmlns="" xmlns:a16="http://schemas.microsoft.com/office/drawing/2014/main" id="{7F6C9B09-84C2-457E-9BFD-62D7CFE91D52}"/>
              </a:ext>
            </a:extLst>
          </p:cNvPr>
          <p:cNvSpPr txBox="1">
            <a:spLocks/>
          </p:cNvSpPr>
          <p:nvPr/>
        </p:nvSpPr>
        <p:spPr>
          <a:xfrm>
            <a:off x="3593210" y="3374466"/>
            <a:ext cx="1871519" cy="1175424"/>
          </a:xfrm>
          <a:prstGeom prst="rect">
            <a:avLst/>
          </a:prstGeom>
          <a:noFill/>
          <a:ln w="76200">
            <a:solidFill>
              <a:srgbClr val="ADDED4"/>
            </a:solidFill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 algn="ctr">
              <a:buNone/>
            </a:pPr>
            <a:r>
              <a:rPr lang="th-TH" sz="2400" b="1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ตรวจสอบและแก้ไขข้อผิดพลาด</a:t>
            </a:r>
          </a:p>
        </p:txBody>
      </p:sp>
      <p:sp>
        <p:nvSpPr>
          <p:cNvPr id="2" name="ลูกศร: ขวา 1">
            <a:extLst>
              <a:ext uri="{FF2B5EF4-FFF2-40B4-BE49-F238E27FC236}">
                <a16:creationId xmlns="" xmlns:a16="http://schemas.microsoft.com/office/drawing/2014/main" id="{5B94A894-1607-4C55-A6E0-E816B16E816F}"/>
              </a:ext>
            </a:extLst>
          </p:cNvPr>
          <p:cNvSpPr/>
          <p:nvPr/>
        </p:nvSpPr>
        <p:spPr>
          <a:xfrm>
            <a:off x="2847154" y="1930401"/>
            <a:ext cx="680271" cy="257512"/>
          </a:xfrm>
          <a:prstGeom prst="right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sp>
        <p:nvSpPr>
          <p:cNvPr id="13" name="ลูกศร: ขวา 12">
            <a:extLst>
              <a:ext uri="{FF2B5EF4-FFF2-40B4-BE49-F238E27FC236}">
                <a16:creationId xmlns="" xmlns:a16="http://schemas.microsoft.com/office/drawing/2014/main" id="{60B78AC5-AD9C-4687-B10A-2A7889664962}"/>
              </a:ext>
            </a:extLst>
          </p:cNvPr>
          <p:cNvSpPr/>
          <p:nvPr/>
        </p:nvSpPr>
        <p:spPr>
          <a:xfrm>
            <a:off x="5507757" y="1930401"/>
            <a:ext cx="740240" cy="257512"/>
          </a:xfrm>
          <a:prstGeom prst="right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sp>
        <p:nvSpPr>
          <p:cNvPr id="14" name="ลูกศร: ขวา 13">
            <a:extLst>
              <a:ext uri="{FF2B5EF4-FFF2-40B4-BE49-F238E27FC236}">
                <a16:creationId xmlns="" xmlns:a16="http://schemas.microsoft.com/office/drawing/2014/main" id="{26C264CA-B87F-4AF3-8E56-4E87D92EB7ED}"/>
              </a:ext>
            </a:extLst>
          </p:cNvPr>
          <p:cNvSpPr/>
          <p:nvPr/>
        </p:nvSpPr>
        <p:spPr>
          <a:xfrm rot="5400000">
            <a:off x="7110620" y="2879102"/>
            <a:ext cx="701157" cy="257512"/>
          </a:xfrm>
          <a:prstGeom prst="right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="" xmlns:a16="http://schemas.microsoft.com/office/drawing/2014/main" id="{FA73BA6C-10C2-41CF-BCEE-DFB063481DE8}"/>
              </a:ext>
            </a:extLst>
          </p:cNvPr>
          <p:cNvSpPr/>
          <p:nvPr/>
        </p:nvSpPr>
        <p:spPr>
          <a:xfrm rot="10800000">
            <a:off x="5464729" y="3817393"/>
            <a:ext cx="921009" cy="257512"/>
          </a:xfrm>
          <a:prstGeom prst="right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sp>
        <p:nvSpPr>
          <p:cNvPr id="16" name="ลูกศร: ขวา 15">
            <a:extLst>
              <a:ext uri="{FF2B5EF4-FFF2-40B4-BE49-F238E27FC236}">
                <a16:creationId xmlns="" xmlns:a16="http://schemas.microsoft.com/office/drawing/2014/main" id="{F7DFABEB-2DCA-443B-BCB3-3486267CC856}"/>
              </a:ext>
            </a:extLst>
          </p:cNvPr>
          <p:cNvSpPr/>
          <p:nvPr/>
        </p:nvSpPr>
        <p:spPr>
          <a:xfrm rot="10800000">
            <a:off x="2809942" y="3704665"/>
            <a:ext cx="783268" cy="257512"/>
          </a:xfrm>
          <a:prstGeom prst="right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sp>
        <p:nvSpPr>
          <p:cNvPr id="17" name="ตัวแทนข้อความ 6">
            <a:extLst>
              <a:ext uri="{FF2B5EF4-FFF2-40B4-BE49-F238E27FC236}">
                <a16:creationId xmlns="" xmlns:a16="http://schemas.microsoft.com/office/drawing/2014/main" id="{DF8820EB-00DD-420C-B0AC-E8D60C23B6DB}"/>
              </a:ext>
            </a:extLst>
          </p:cNvPr>
          <p:cNvSpPr txBox="1">
            <a:spLocks/>
          </p:cNvSpPr>
          <p:nvPr/>
        </p:nvSpPr>
        <p:spPr>
          <a:xfrm>
            <a:off x="109389" y="564426"/>
            <a:ext cx="2960179" cy="735368"/>
          </a:xfrm>
          <a:prstGeom prst="rect">
            <a:avLst/>
          </a:prstGeom>
          <a:noFill/>
          <a:ln w="76200"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 algn="ctr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ขั้นตอนการสร้างโปรแกรม</a:t>
            </a:r>
          </a:p>
        </p:txBody>
      </p:sp>
    </p:spTree>
    <p:extLst>
      <p:ext uri="{BB962C8B-B14F-4D97-AF65-F5344CB8AC3E}">
        <p14:creationId xmlns:p14="http://schemas.microsoft.com/office/powerpoint/2010/main" val="1873515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6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.</a:t>
            </a: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/>
            </a:r>
            <a:b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</a:b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rgbClr val="ADDED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Shape 75">
            <a:extLst>
              <a:ext uri="{FF2B5EF4-FFF2-40B4-BE49-F238E27FC236}">
                <a16:creationId xmlns="" xmlns:a16="http://schemas.microsoft.com/office/drawing/2014/main" id="{9CB79321-A8CC-431A-81E6-C1E326479C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rgbClr val="BBBC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Result</a:t>
            </a:r>
            <a:endParaRPr sz="2800" dirty="0">
              <a:solidFill>
                <a:srgbClr val="BBBC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78672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44128" y="1011387"/>
            <a:ext cx="3895429" cy="51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ตาราง </a:t>
            </a:r>
            <a:r>
              <a:rPr lang="en-US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Members </a:t>
            </a:r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ที่เก็บข้อมูล</a:t>
            </a:r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ของแอด</a:t>
            </a:r>
            <a:r>
              <a:rPr lang="th-TH" b="0" dirty="0" err="1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มิน</a:t>
            </a:r>
            <a:endParaRPr lang="th-TH" b="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="" xmlns:a16="http://schemas.microsoft.com/office/drawing/2014/main" id="{7254D3CD-4766-4B03-AA68-D058A262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360" y="1580636"/>
            <a:ext cx="5945461" cy="3181503"/>
          </a:xfrm>
          <a:prstGeom prst="rect">
            <a:avLst/>
          </a:prstGeom>
        </p:spPr>
      </p:pic>
      <p:sp>
        <p:nvSpPr>
          <p:cNvPr id="10" name="Shape 65">
            <a:extLst>
              <a:ext uri="{FF2B5EF4-FFF2-40B4-BE49-F238E27FC236}">
                <a16:creationId xmlns="" xmlns:a16="http://schemas.microsoft.com/office/drawing/2014/main" id="{472FC5CA-EEC8-4BF8-AAFF-D5F8B063F6C7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1951440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44128" y="1011387"/>
            <a:ext cx="3895429" cy="51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ตาราง </a:t>
            </a:r>
            <a:r>
              <a:rPr lang="en-US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clothes </a:t>
            </a:r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ที่เก็บข้อมูลของสินค้า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AB217DAE-06D2-4555-8D1E-9C82916A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286" y="1580636"/>
            <a:ext cx="5945463" cy="3181503"/>
          </a:xfrm>
          <a:prstGeom prst="rect">
            <a:avLst/>
          </a:prstGeom>
        </p:spPr>
      </p:pic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4232095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CB04DD23-DA24-44D3-B895-3675F7B0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47" y="1673549"/>
            <a:ext cx="3924239" cy="2628095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="" xmlns:a16="http://schemas.microsoft.com/office/drawing/2014/main" id="{278DB310-F056-41D5-8588-4BBBC488BBBC}"/>
              </a:ext>
            </a:extLst>
          </p:cNvPr>
          <p:cNvSpPr txBox="1"/>
          <p:nvPr/>
        </p:nvSpPr>
        <p:spPr>
          <a:xfrm>
            <a:off x="7412535" y="976620"/>
            <a:ext cx="158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ใส่ชื่อผู้ใช้ที่มีในฐานข้อมูล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="" xmlns:a16="http://schemas.microsoft.com/office/drawing/2014/main" id="{453AD4FB-31F6-41D0-BA80-EC09A367E8F8}"/>
              </a:ext>
            </a:extLst>
          </p:cNvPr>
          <p:cNvSpPr txBox="1"/>
          <p:nvPr/>
        </p:nvSpPr>
        <p:spPr>
          <a:xfrm>
            <a:off x="7295197" y="2194820"/>
            <a:ext cx="168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ใส่รหัสผ่านที่มีในฐานข้อมูล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cxnSp>
        <p:nvCxnSpPr>
          <p:cNvPr id="13" name="ลูกศรเชื่อมต่อแบบตรง 12">
            <a:extLst>
              <a:ext uri="{FF2B5EF4-FFF2-40B4-BE49-F238E27FC236}">
                <a16:creationId xmlns="" xmlns:a16="http://schemas.microsoft.com/office/drawing/2014/main" id="{366B0709-4A33-44AC-9FC1-9D2DD836C93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03709" y="3781429"/>
            <a:ext cx="2263467" cy="1508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กล่องข้อความ 13">
            <a:extLst>
              <a:ext uri="{FF2B5EF4-FFF2-40B4-BE49-F238E27FC236}">
                <a16:creationId xmlns="" xmlns:a16="http://schemas.microsoft.com/office/drawing/2014/main" id="{D1FF3FB7-20A4-418B-B607-6386D7BAD0D8}"/>
              </a:ext>
            </a:extLst>
          </p:cNvPr>
          <p:cNvSpPr txBox="1"/>
          <p:nvPr/>
        </p:nvSpPr>
        <p:spPr>
          <a:xfrm>
            <a:off x="438504" y="2962773"/>
            <a:ext cx="1365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กดปุ่มเข้าสู่ระบบ</a:t>
            </a:r>
          </a:p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เมื่อใส่ชื่อผู้ใช้</a:t>
            </a:r>
          </a:p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และรหัสผ่านที่ถูกต้อง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="" xmlns:a16="http://schemas.microsoft.com/office/drawing/2014/main" id="{4A350961-7E52-42AE-871F-7BE44E89FDD1}"/>
              </a:ext>
            </a:extLst>
          </p:cNvPr>
          <p:cNvSpPr txBox="1"/>
          <p:nvPr/>
        </p:nvSpPr>
        <p:spPr>
          <a:xfrm>
            <a:off x="7295198" y="3408276"/>
            <a:ext cx="15268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ปุ่มรีเฟรชเพื่อล้างข้อมูลในช่องผู้ใช้และรหัสผ่าน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="" xmlns:a16="http://schemas.microsoft.com/office/drawing/2014/main" id="{056B2052-BA85-448E-B5DA-F83105D53C7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88283" y="1392119"/>
            <a:ext cx="2124252" cy="151785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>
            <a:extLst>
              <a:ext uri="{FF2B5EF4-FFF2-40B4-BE49-F238E27FC236}">
                <a16:creationId xmlns="" xmlns:a16="http://schemas.microsoft.com/office/drawing/2014/main" id="{48D74B30-7137-439F-A7F4-40661C57F9B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288284" y="2610319"/>
            <a:ext cx="2006913" cy="6705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>
            <a:extLst>
              <a:ext uri="{FF2B5EF4-FFF2-40B4-BE49-F238E27FC236}">
                <a16:creationId xmlns="" xmlns:a16="http://schemas.microsoft.com/office/drawing/2014/main" id="{46659503-8608-4668-8C01-DA76FA86835E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562604" y="3828521"/>
            <a:ext cx="1732594" cy="3645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65">
            <a:extLst>
              <a:ext uri="{FF2B5EF4-FFF2-40B4-BE49-F238E27FC236}">
                <a16:creationId xmlns="" xmlns:a16="http://schemas.microsoft.com/office/drawing/2014/main" id="{B40F353A-D798-41B0-A184-E7D6B7F2C1BB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sp>
        <p:nvSpPr>
          <p:cNvPr id="39" name="Shape 65">
            <a:extLst>
              <a:ext uri="{FF2B5EF4-FFF2-40B4-BE49-F238E27FC236}">
                <a16:creationId xmlns="" xmlns:a16="http://schemas.microsoft.com/office/drawing/2014/main" id="{8B05C376-34F8-4F80-9A4B-621252520B33}"/>
              </a:ext>
            </a:extLst>
          </p:cNvPr>
          <p:cNvSpPr txBox="1">
            <a:spLocks/>
          </p:cNvSpPr>
          <p:nvPr/>
        </p:nvSpPr>
        <p:spPr>
          <a:xfrm>
            <a:off x="315319" y="1011387"/>
            <a:ext cx="3924239" cy="51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หน้าแรก คือหน้า </a:t>
            </a:r>
            <a:r>
              <a:rPr lang="en-US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982782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9F8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1">
            <a:extLst>
              <a:ext uri="{FF2B5EF4-FFF2-40B4-BE49-F238E27FC236}">
                <a16:creationId xmlns="" xmlns:a16="http://schemas.microsoft.com/office/drawing/2014/main" id="{83A8A0BD-5246-42EE-BD38-5357D3710423}"/>
              </a:ext>
            </a:extLst>
          </p:cNvPr>
          <p:cNvSpPr/>
          <p:nvPr/>
        </p:nvSpPr>
        <p:spPr>
          <a:xfrm rot="2029310">
            <a:off x="6193384" y="1890095"/>
            <a:ext cx="2077875" cy="210553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  <a:latin typeface="handywrite" panose="020B0604020202020204" charset="-34"/>
              <a:cs typeface="handywrite" panose="020B0604020202020204" charset="-34"/>
            </a:endParaRPr>
          </a:p>
        </p:txBody>
      </p:sp>
      <p:sp>
        <p:nvSpPr>
          <p:cNvPr id="4" name="Shape 112">
            <a:extLst>
              <a:ext uri="{FF2B5EF4-FFF2-40B4-BE49-F238E27FC236}">
                <a16:creationId xmlns="" xmlns:a16="http://schemas.microsoft.com/office/drawing/2014/main" id="{17D4B632-9983-41B5-9A41-C7552AEE0F01}"/>
              </a:ext>
            </a:extLst>
          </p:cNvPr>
          <p:cNvSpPr/>
          <p:nvPr/>
        </p:nvSpPr>
        <p:spPr>
          <a:xfrm rot="395342">
            <a:off x="2115176" y="898246"/>
            <a:ext cx="1214875" cy="1183440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4E5172"/>
              </a:solidFill>
              <a:latin typeface="handywrite" panose="020B0604020202020204" charset="-34"/>
              <a:cs typeface="handywrite" panose="020B0604020202020204" charset="-34"/>
            </a:endParaRPr>
          </a:p>
        </p:txBody>
      </p:sp>
      <p:sp>
        <p:nvSpPr>
          <p:cNvPr id="5" name="Shape 113">
            <a:extLst>
              <a:ext uri="{FF2B5EF4-FFF2-40B4-BE49-F238E27FC236}">
                <a16:creationId xmlns="" xmlns:a16="http://schemas.microsoft.com/office/drawing/2014/main" id="{9C2424DD-C578-447B-878E-4DA6D729157C}"/>
              </a:ext>
            </a:extLst>
          </p:cNvPr>
          <p:cNvSpPr/>
          <p:nvPr/>
        </p:nvSpPr>
        <p:spPr>
          <a:xfrm rot="-1077582">
            <a:off x="3657323" y="3533774"/>
            <a:ext cx="531869" cy="516840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  <a:latin typeface="handywrite" panose="020B0604020202020204" charset="-34"/>
              <a:cs typeface="handywrite" panose="020B0604020202020204" charset="-34"/>
            </a:endParaRPr>
          </a:p>
        </p:txBody>
      </p:sp>
      <p:sp>
        <p:nvSpPr>
          <p:cNvPr id="6" name="Shape 114">
            <a:extLst>
              <a:ext uri="{FF2B5EF4-FFF2-40B4-BE49-F238E27FC236}">
                <a16:creationId xmlns="" xmlns:a16="http://schemas.microsoft.com/office/drawing/2014/main" id="{A2BAD31C-0D16-4277-B707-72746320762B}"/>
              </a:ext>
            </a:extLst>
          </p:cNvPr>
          <p:cNvSpPr/>
          <p:nvPr/>
        </p:nvSpPr>
        <p:spPr>
          <a:xfrm rot="1409619">
            <a:off x="4629614" y="1719547"/>
            <a:ext cx="378439" cy="367745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  <a:latin typeface="handywrite" panose="020B0604020202020204" charset="-34"/>
              <a:cs typeface="handywrite" panose="020B0604020202020204" charset="-34"/>
            </a:endParaRPr>
          </a:p>
        </p:txBody>
      </p:sp>
      <p:sp>
        <p:nvSpPr>
          <p:cNvPr id="7" name="Shape 668">
            <a:extLst>
              <a:ext uri="{FF2B5EF4-FFF2-40B4-BE49-F238E27FC236}">
                <a16:creationId xmlns="" xmlns:a16="http://schemas.microsoft.com/office/drawing/2014/main" id="{E226A3DF-7BCC-48F5-82B6-E84A4B6809D7}"/>
              </a:ext>
            </a:extLst>
          </p:cNvPr>
          <p:cNvSpPr/>
          <p:nvPr/>
        </p:nvSpPr>
        <p:spPr>
          <a:xfrm rot="20488046">
            <a:off x="1248930" y="2463847"/>
            <a:ext cx="1356895" cy="1367143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handywrite" panose="020B0604020202020204" charset="-34"/>
              <a:cs typeface="handywrite" panose="020B060402020202020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="" xmlns:a16="http://schemas.microsoft.com/office/drawing/2014/main" id="{3492BDCD-34FB-4A55-983B-575470F5E851}"/>
              </a:ext>
            </a:extLst>
          </p:cNvPr>
          <p:cNvSpPr/>
          <p:nvPr/>
        </p:nvSpPr>
        <p:spPr>
          <a:xfrm>
            <a:off x="769523" y="4222901"/>
            <a:ext cx="791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B0604020202020204" charset="-34"/>
                <a:cs typeface="handywrite" panose="020B0604020202020204" charset="-34"/>
              </a:rPr>
              <a:t>322 118 </a:t>
            </a:r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B0604020202020204" charset="-34"/>
                <a:cs typeface="handywrite" panose="020B0604020202020204" charset="-34"/>
              </a:rPr>
              <a:t>COMPUTER PROGRAMMING II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006816" y="2571751"/>
            <a:ext cx="7130365" cy="13150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h-TH" sz="6600" b="0" dirty="0">
                <a:solidFill>
                  <a:srgbClr val="A4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B0604020202020204" charset="-34"/>
                <a:cs typeface="handywrite" panose="020B0604020202020204" charset="-34"/>
              </a:rPr>
              <a:t>โปรแกรมร้านขายเสื้อผ้า</a:t>
            </a:r>
            <a:br>
              <a:rPr lang="th-TH" sz="6600" b="0" dirty="0">
                <a:solidFill>
                  <a:srgbClr val="A4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B0604020202020204" charset="-34"/>
                <a:cs typeface="handywrite" panose="020B0604020202020204" charset="-34"/>
              </a:rPr>
            </a:br>
            <a:r>
              <a:rPr lang="en-US" sz="6600" b="0" dirty="0">
                <a:solidFill>
                  <a:srgbClr val="A4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B0604020202020204" charset="-34"/>
                <a:cs typeface="handywrite" panose="020B0604020202020204" charset="-34"/>
              </a:rPr>
              <a:t>CLOTHES  STOCK</a:t>
            </a:r>
            <a:endParaRPr sz="6600" b="0" dirty="0">
              <a:solidFill>
                <a:srgbClr val="A4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B0604020202020204" charset="-34"/>
              <a:cs typeface="handywrite" panose="020B060402020202020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0" dur="25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25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  <p:bldP spid="4" grpId="1" animBg="1"/>
      <p:bldP spid="4" grpId="2" animBg="1"/>
      <p:bldP spid="5" grpId="1" animBg="1"/>
      <p:bldP spid="5" grpId="2" animBg="1"/>
      <p:bldP spid="6" grpId="1" animBg="1"/>
      <p:bldP spid="6" grpId="2" animBg="1"/>
      <p:bldP spid="7" grpId="1" animBg="1"/>
      <p:bldP spid="7" grpId="2" animBg="1"/>
      <p:bldP spid="8" grpId="0"/>
      <p:bldP spid="60" grpId="0"/>
      <p:bldP spid="60" grpId="1"/>
      <p:bldP spid="60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5447834" y="1677361"/>
            <a:ext cx="3895429" cy="51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มีข้อความต้อนรับเมื่อเข้าสู่ระบบสำเร็จ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="" xmlns:a16="http://schemas.microsoft.com/office/drawing/2014/main" id="{76FDC220-95B8-4E4D-A012-A65E6E0A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21" y="1854524"/>
            <a:ext cx="3924239" cy="262809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="" xmlns:a16="http://schemas.microsoft.com/office/drawing/2014/main" id="{F927ABF7-42E2-43DF-B2E4-8A479658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07" y="2238376"/>
            <a:ext cx="2225112" cy="1035713"/>
          </a:xfrm>
          <a:prstGeom prst="rect">
            <a:avLst/>
          </a:prstGeom>
        </p:spPr>
      </p:pic>
      <p:cxnSp>
        <p:nvCxnSpPr>
          <p:cNvPr id="7" name="ลูกศรเชื่อมต่อแบบตรง 6">
            <a:extLst>
              <a:ext uri="{FF2B5EF4-FFF2-40B4-BE49-F238E27FC236}">
                <a16:creationId xmlns="" xmlns:a16="http://schemas.microsoft.com/office/drawing/2014/main" id="{366B0709-4A33-44AC-9FC1-9D2DD836C931}"/>
              </a:ext>
            </a:extLst>
          </p:cNvPr>
          <p:cNvCxnSpPr>
            <a:cxnSpLocks/>
          </p:cNvCxnSpPr>
          <p:nvPr/>
        </p:nvCxnSpPr>
        <p:spPr>
          <a:xfrm flipV="1">
            <a:off x="3824157" y="2952750"/>
            <a:ext cx="1358592" cy="98555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6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4901037" y="1882124"/>
            <a:ext cx="4556911" cy="50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sz="2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มีการแจ้งเตือนเมื่อใส่ชื่อผู้ใช้หรือรหัสผ่านไม่ถูกต้อง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D72E94A3-E032-4201-8B44-5A9CC383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61" y="1673549"/>
            <a:ext cx="3924239" cy="2628095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="" xmlns:a16="http://schemas.microsoft.com/office/drawing/2014/main" id="{545BEBD6-E527-4C7B-BEAF-F9383747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291" y="2571751"/>
            <a:ext cx="2295293" cy="1040264"/>
          </a:xfrm>
          <a:prstGeom prst="rect">
            <a:avLst/>
          </a:prstGeom>
        </p:spPr>
      </p:pic>
      <p:cxnSp>
        <p:nvCxnSpPr>
          <p:cNvPr id="12" name="ลูกศรเชื่อมต่อแบบตรง 11">
            <a:extLst>
              <a:ext uri="{FF2B5EF4-FFF2-40B4-BE49-F238E27FC236}">
                <a16:creationId xmlns="" xmlns:a16="http://schemas.microsoft.com/office/drawing/2014/main" id="{366B0709-4A33-44AC-9FC1-9D2DD836C931}"/>
              </a:ext>
            </a:extLst>
          </p:cNvPr>
          <p:cNvCxnSpPr>
            <a:cxnSpLocks/>
          </p:cNvCxnSpPr>
          <p:nvPr/>
        </p:nvCxnSpPr>
        <p:spPr>
          <a:xfrm flipV="1">
            <a:off x="3380941" y="3379303"/>
            <a:ext cx="1051913" cy="41404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698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44128" y="1011387"/>
            <a:ext cx="3895429" cy="51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เมื่อเข้าสู่ระบบสำเร็จ จะเข้าสู่หน้า </a:t>
            </a:r>
            <a:r>
              <a:rPr lang="en-US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Home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6F5893AE-BE79-4D62-A659-B67C6F1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46" y="1673549"/>
            <a:ext cx="3924239" cy="2628095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="" xmlns:a16="http://schemas.microsoft.com/office/drawing/2014/main" id="{BA81C24B-EA7D-490D-B52D-8401FA7E5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47" y="1673550"/>
            <a:ext cx="3924239" cy="2622936"/>
          </a:xfrm>
          <a:prstGeom prst="rect">
            <a:avLst/>
          </a:prstGeom>
        </p:spPr>
      </p:pic>
      <p:cxnSp>
        <p:nvCxnSpPr>
          <p:cNvPr id="10" name="ลูกศรเชื่อมต่อแบบตรง 9">
            <a:extLst>
              <a:ext uri="{FF2B5EF4-FFF2-40B4-BE49-F238E27FC236}">
                <a16:creationId xmlns="" xmlns:a16="http://schemas.microsoft.com/office/drawing/2014/main" id="{07F9FAF3-E238-420E-BCB9-F1E22134023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017433" y="2571752"/>
            <a:ext cx="1363506" cy="8586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447168" y="3701622"/>
            <a:ext cx="1556100" cy="5404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>
            <a:extLst>
              <a:ext uri="{FF2B5EF4-FFF2-40B4-BE49-F238E27FC236}">
                <a16:creationId xmlns="" xmlns:a16="http://schemas.microsoft.com/office/drawing/2014/main" id="{C081E5F2-81BE-4F50-9382-0A2D6651662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447169" y="2927360"/>
            <a:ext cx="1752747" cy="179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="" xmlns:a16="http://schemas.microsoft.com/office/drawing/2014/main" id="{C9F63E80-6432-427B-A759-2205B17AFF24}"/>
              </a:ext>
            </a:extLst>
          </p:cNvPr>
          <p:cNvSpPr txBox="1"/>
          <p:nvPr/>
        </p:nvSpPr>
        <p:spPr>
          <a:xfrm>
            <a:off x="356096" y="3014944"/>
            <a:ext cx="166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เพื่อไปยังหน้า</a:t>
            </a:r>
            <a:r>
              <a:rPr lang="th-TH" sz="2400" dirty="0" err="1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สต๊อกสิน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ค้า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="" xmlns:a16="http://schemas.microsoft.com/office/drawing/2014/main" id="{64A1997D-4DA2-4F78-BE4B-DA4BA2DE8323}"/>
              </a:ext>
            </a:extLst>
          </p:cNvPr>
          <p:cNvSpPr txBox="1"/>
          <p:nvPr/>
        </p:nvSpPr>
        <p:spPr>
          <a:xfrm>
            <a:off x="7199916" y="2327195"/>
            <a:ext cx="1661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เพื่อไปยังหน้าเลือกสินค้า</a:t>
            </a:r>
          </a:p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และคำนวณราคา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="" xmlns:a16="http://schemas.microsoft.com/office/drawing/2014/main" id="{6070C5C5-B1B7-4C6B-BE22-EE8D33B1ABE4}"/>
              </a:ext>
            </a:extLst>
          </p:cNvPr>
          <p:cNvSpPr txBox="1"/>
          <p:nvPr/>
        </p:nvSpPr>
        <p:spPr>
          <a:xfrm>
            <a:off x="7003268" y="3826560"/>
            <a:ext cx="156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เพื่อไปยังหน้าแอด</a:t>
            </a:r>
            <a:r>
              <a:rPr lang="th-TH" sz="2400" dirty="0" err="1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มิน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cxnSp>
        <p:nvCxnSpPr>
          <p:cNvPr id="16" name="ลูกศรเชื่อมต่อแบบตรง 15">
            <a:extLst>
              <a:ext uri="{FF2B5EF4-FFF2-40B4-BE49-F238E27FC236}">
                <a16:creationId xmlns="" xmlns:a16="http://schemas.microsoft.com/office/drawing/2014/main" id="{BD783AEC-59AE-44AD-95DE-511EF90F4046}"/>
              </a:ext>
            </a:extLst>
          </p:cNvPr>
          <p:cNvCxnSpPr>
            <a:cxnSpLocks/>
          </p:cNvCxnSpPr>
          <p:nvPr/>
        </p:nvCxnSpPr>
        <p:spPr>
          <a:xfrm>
            <a:off x="1598016" y="1966878"/>
            <a:ext cx="1067711" cy="1015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>
            <a:extLst>
              <a:ext uri="{FF2B5EF4-FFF2-40B4-BE49-F238E27FC236}">
                <a16:creationId xmlns="" xmlns:a16="http://schemas.microsoft.com/office/drawing/2014/main" id="{4E510D2D-3BE3-47CC-A753-A04B57931DFB}"/>
              </a:ext>
            </a:extLst>
          </p:cNvPr>
          <p:cNvSpPr txBox="1"/>
          <p:nvPr/>
        </p:nvSpPr>
        <p:spPr>
          <a:xfrm>
            <a:off x="461030" y="1523686"/>
            <a:ext cx="1432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เพื่อไปยัง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หน้า</a:t>
            </a:r>
            <a:r>
              <a:rPr lang="en-US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 Home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cxnSp>
        <p:nvCxnSpPr>
          <p:cNvPr id="23" name="ลูกศรเชื่อมต่อแบบตรง 22">
            <a:extLst>
              <a:ext uri="{FF2B5EF4-FFF2-40B4-BE49-F238E27FC236}">
                <a16:creationId xmlns="" xmlns:a16="http://schemas.microsoft.com/office/drawing/2014/main" id="{606322EF-520C-4703-AF2E-D342B59A23EF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191484" y="1630655"/>
            <a:ext cx="712962" cy="5379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กล่องข้อความ 23">
            <a:extLst>
              <a:ext uri="{FF2B5EF4-FFF2-40B4-BE49-F238E27FC236}">
                <a16:creationId xmlns="" xmlns:a16="http://schemas.microsoft.com/office/drawing/2014/main" id="{D05DD906-F7BD-46FD-9C91-786C835DAEF9}"/>
              </a:ext>
            </a:extLst>
          </p:cNvPr>
          <p:cNvSpPr txBox="1"/>
          <p:nvPr/>
        </p:nvSpPr>
        <p:spPr>
          <a:xfrm>
            <a:off x="6904446" y="1215156"/>
            <a:ext cx="166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เพื่อไปออกจากระบบ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9860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6F5893AE-BE79-4D62-A659-B67C6F1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46" y="1673549"/>
            <a:ext cx="3924239" cy="2628095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="" xmlns:a16="http://schemas.microsoft.com/office/drawing/2014/main" id="{BA81C24B-EA7D-490D-B52D-8401FA7E5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47" y="1673550"/>
            <a:ext cx="3924239" cy="2622936"/>
          </a:xfrm>
          <a:prstGeom prst="rect">
            <a:avLst/>
          </a:prstGeom>
        </p:spPr>
      </p:pic>
      <p:cxnSp>
        <p:nvCxnSpPr>
          <p:cNvPr id="10" name="ลูกศรเชื่อมต่อแบบตรง 9">
            <a:extLst>
              <a:ext uri="{FF2B5EF4-FFF2-40B4-BE49-F238E27FC236}">
                <a16:creationId xmlns="" xmlns:a16="http://schemas.microsoft.com/office/drawing/2014/main" id="{07F9FAF3-E238-420E-BCB9-F1E22134023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017433" y="2571752"/>
            <a:ext cx="1363506" cy="8586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="" xmlns:a16="http://schemas.microsoft.com/office/drawing/2014/main" id="{C9F63E80-6432-427B-A759-2205B17AFF24}"/>
              </a:ext>
            </a:extLst>
          </p:cNvPr>
          <p:cNvSpPr txBox="1"/>
          <p:nvPr/>
        </p:nvSpPr>
        <p:spPr>
          <a:xfrm>
            <a:off x="356096" y="3014944"/>
            <a:ext cx="166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กดปุ่มเพื่อไปยังหน้า</a:t>
            </a:r>
            <a:r>
              <a:rPr lang="th-TH" sz="2400" dirty="0" err="1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สต๊อกสิน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ค้า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5219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44128" y="1011387"/>
            <a:ext cx="3895429" cy="51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หน้า </a:t>
            </a:r>
            <a:r>
              <a:rPr lang="en-US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Stock 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CA1B50A6-4802-41F9-8716-F3CE61F7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42" y="1826702"/>
            <a:ext cx="3924239" cy="2622936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="" xmlns:a16="http://schemas.microsoft.com/office/drawing/2014/main" id="{0D791C68-7AF7-4E18-9E3C-50CA19D61379}"/>
              </a:ext>
            </a:extLst>
          </p:cNvPr>
          <p:cNvSpPr txBox="1"/>
          <p:nvPr/>
        </p:nvSpPr>
        <p:spPr>
          <a:xfrm>
            <a:off x="6075974" y="1693400"/>
            <a:ext cx="165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เพื่อเข้าหน้าเพิ่มข้อมูล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="" xmlns:a16="http://schemas.microsoft.com/office/drawing/2014/main" id="{B64B3A6D-F535-4E1E-AFAE-9654262C3876}"/>
              </a:ext>
            </a:extLst>
          </p:cNvPr>
          <p:cNvSpPr txBox="1"/>
          <p:nvPr/>
        </p:nvSpPr>
        <p:spPr>
          <a:xfrm>
            <a:off x="5797548" y="3478405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เพื่อเข้าหน้าแก้ไข</a:t>
            </a:r>
          </a:p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และลบข้อมูล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="" xmlns:a16="http://schemas.microsoft.com/office/drawing/2014/main" id="{2E4F9E61-5016-43AA-9DF8-D5A37ED4593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855100" y="2108899"/>
            <a:ext cx="1220874" cy="8165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>
            <a:extLst>
              <a:ext uri="{FF2B5EF4-FFF2-40B4-BE49-F238E27FC236}">
                <a16:creationId xmlns="" xmlns:a16="http://schemas.microsoft.com/office/drawing/2014/main" id="{C6768C2A-68A3-4C53-A407-4EA6B6901E4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756777" y="3741920"/>
            <a:ext cx="1040771" cy="151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418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44128" y="1011387"/>
            <a:ext cx="3895429" cy="51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หน้า </a:t>
            </a:r>
            <a:r>
              <a:rPr lang="en-US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Stock 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CA1B50A6-4802-41F9-8716-F3CE61F7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42" y="1826702"/>
            <a:ext cx="3924239" cy="2622936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="" xmlns:a16="http://schemas.microsoft.com/office/drawing/2014/main" id="{0D791C68-7AF7-4E18-9E3C-50CA19D61379}"/>
              </a:ext>
            </a:extLst>
          </p:cNvPr>
          <p:cNvSpPr txBox="1"/>
          <p:nvPr/>
        </p:nvSpPr>
        <p:spPr>
          <a:xfrm>
            <a:off x="6075974" y="1693400"/>
            <a:ext cx="165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กดปุ่มเพื่อเข้าหน้าเพิ่มข้อมูล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cxnSp>
        <p:nvCxnSpPr>
          <p:cNvPr id="12" name="ลูกศรเชื่อมต่อแบบตรง 11">
            <a:extLst>
              <a:ext uri="{FF2B5EF4-FFF2-40B4-BE49-F238E27FC236}">
                <a16:creationId xmlns="" xmlns:a16="http://schemas.microsoft.com/office/drawing/2014/main" id="{2E4F9E61-5016-43AA-9DF8-D5A37ED4593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855100" y="2108899"/>
            <a:ext cx="1220874" cy="8165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44128" y="1011387"/>
            <a:ext cx="3895429" cy="51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ตาราง </a:t>
            </a:r>
            <a:r>
              <a:rPr lang="en-US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clothes </a:t>
            </a:r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ที่เก็บข้อมูลของสินค้า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D7F1A9DB-517B-43B0-8E5F-8F0665255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647" y="1642620"/>
            <a:ext cx="3503957" cy="2796137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="" xmlns:a16="http://schemas.microsoft.com/office/drawing/2014/main" id="{46CC7CB5-AD10-4111-845F-C2AAC7CE2147}"/>
              </a:ext>
            </a:extLst>
          </p:cNvPr>
          <p:cNvSpPr txBox="1"/>
          <p:nvPr/>
        </p:nvSpPr>
        <p:spPr>
          <a:xfrm>
            <a:off x="6507485" y="856843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ใส่รหัสสินค้าที่ต้องการเพิ่ม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="" xmlns:a16="http://schemas.microsoft.com/office/drawing/2014/main" id="{69AF8A59-0053-4A56-A1DA-6EDA8C74A439}"/>
              </a:ext>
            </a:extLst>
          </p:cNvPr>
          <p:cNvSpPr txBox="1"/>
          <p:nvPr/>
        </p:nvSpPr>
        <p:spPr>
          <a:xfrm>
            <a:off x="6533915" y="1426786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เลือกประเภทสินค้าที่ต้องการเพิ่ม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="" xmlns:a16="http://schemas.microsoft.com/office/drawing/2014/main" id="{E1171884-6C4E-4AE5-A565-962897CEF65A}"/>
              </a:ext>
            </a:extLst>
          </p:cNvPr>
          <p:cNvSpPr txBox="1"/>
          <p:nvPr/>
        </p:nvSpPr>
        <p:spPr>
          <a:xfrm>
            <a:off x="6392067" y="2052742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ใส่ลาย</a:t>
            </a:r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สินค้าที่ต้องการเพิ่ม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="" xmlns:a16="http://schemas.microsoft.com/office/drawing/2014/main" id="{522922B4-5CFE-4E61-8219-B3ED4ADB0976}"/>
              </a:ext>
            </a:extLst>
          </p:cNvPr>
          <p:cNvSpPr/>
          <p:nvPr/>
        </p:nvSpPr>
        <p:spPr>
          <a:xfrm>
            <a:off x="6679006" y="2561850"/>
            <a:ext cx="1826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ใส่สีสินค้าที่ต้องการเพิ่ม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="" xmlns:a16="http://schemas.microsoft.com/office/drawing/2014/main" id="{765360E3-C355-4965-A348-390317897990}"/>
              </a:ext>
            </a:extLst>
          </p:cNvPr>
          <p:cNvSpPr/>
          <p:nvPr/>
        </p:nvSpPr>
        <p:spPr>
          <a:xfrm>
            <a:off x="355325" y="3035466"/>
            <a:ext cx="2052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ใส่ราคาสินค้าที่ต้องการเพิ่ม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="" xmlns:a16="http://schemas.microsoft.com/office/drawing/2014/main" id="{859D866D-05DF-4F3B-BAE5-68E2A373C263}"/>
              </a:ext>
            </a:extLst>
          </p:cNvPr>
          <p:cNvSpPr/>
          <p:nvPr/>
        </p:nvSpPr>
        <p:spPr>
          <a:xfrm>
            <a:off x="296012" y="3513198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ใส่จำนวนสินค้าที่ต้องการเพิ่ม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="" xmlns:a16="http://schemas.microsoft.com/office/drawing/2014/main" id="{2904562B-943E-4CA4-BA35-496260B5478A}"/>
              </a:ext>
            </a:extLst>
          </p:cNvPr>
          <p:cNvSpPr/>
          <p:nvPr/>
        </p:nvSpPr>
        <p:spPr>
          <a:xfrm>
            <a:off x="428831" y="3962485"/>
            <a:ext cx="212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ใส่ชื่อรูปสินค้าที่ต้องการเพิ่ม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="" xmlns:a16="http://schemas.microsoft.com/office/drawing/2014/main" id="{2525F767-E069-47D5-B30B-5829940F1CFC}"/>
              </a:ext>
            </a:extLst>
          </p:cNvPr>
          <p:cNvSpPr/>
          <p:nvPr/>
        </p:nvSpPr>
        <p:spPr>
          <a:xfrm>
            <a:off x="6955717" y="3205422"/>
            <a:ext cx="20070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ปุ่มรี</a:t>
            </a:r>
            <a:r>
              <a:rPr lang="th-TH" sz="2000" dirty="0" err="1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เฟรช</a:t>
            </a:r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เพื่อล้างข้อมูล</a:t>
            </a:r>
          </a:p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ในทุกช่อง โดยประเภทจะถูกเซทเป็นเสื้อ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="" xmlns:a16="http://schemas.microsoft.com/office/drawing/2014/main" id="{3D805FA5-F2FC-4244-994A-1D6B859F7877}"/>
              </a:ext>
            </a:extLst>
          </p:cNvPr>
          <p:cNvSpPr txBox="1"/>
          <p:nvPr/>
        </p:nvSpPr>
        <p:spPr>
          <a:xfrm>
            <a:off x="5284233" y="4464549"/>
            <a:ext cx="2970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เพื่อเพิ่มสินค้าที่ใส่ข้อมูลครบถ้วนแล้ว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="" xmlns:a16="http://schemas.microsoft.com/office/drawing/2014/main" id="{7EA6344F-320F-49C1-919D-F1F4C4994ABE}"/>
              </a:ext>
            </a:extLst>
          </p:cNvPr>
          <p:cNvSpPr txBox="1"/>
          <p:nvPr/>
        </p:nvSpPr>
        <p:spPr>
          <a:xfrm>
            <a:off x="1112113" y="1576451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เพื่อไป</a:t>
            </a:r>
            <a:endParaRPr lang="en-US" sz="20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หน้า </a:t>
            </a:r>
            <a:r>
              <a:rPr lang="en-US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Home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="" xmlns:a16="http://schemas.microsoft.com/office/drawing/2014/main" id="{6523E6CA-9D12-4497-B306-58DAABBD7A21}"/>
              </a:ext>
            </a:extLst>
          </p:cNvPr>
          <p:cNvSpPr txBox="1"/>
          <p:nvPr/>
        </p:nvSpPr>
        <p:spPr>
          <a:xfrm>
            <a:off x="1402023" y="4509937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ปุ่ม</a:t>
            </a:r>
            <a:r>
              <a:rPr lang="th-TH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เพื่อไปหน้า </a:t>
            </a:r>
            <a:r>
              <a:rPr lang="en-US" sz="20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Stock</a:t>
            </a:r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="" xmlns:a16="http://schemas.microsoft.com/office/drawing/2014/main" id="{13D3D1DE-6D20-4D15-97A7-132098D6FAE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825388" y="1056898"/>
            <a:ext cx="1682097" cy="1408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>
            <a:extLst>
              <a:ext uri="{FF2B5EF4-FFF2-40B4-BE49-F238E27FC236}">
                <a16:creationId xmlns="" xmlns:a16="http://schemas.microsoft.com/office/drawing/2014/main" id="{94B2EC5D-5757-4D04-81BC-5C0BE8B26AF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825391" y="1626841"/>
            <a:ext cx="1708524" cy="10638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="" xmlns:a16="http://schemas.microsoft.com/office/drawing/2014/main" id="{C810ED9E-4A76-43EE-800B-A071CEE7EFC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825393" y="2252797"/>
            <a:ext cx="1566674" cy="7602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="" xmlns:a16="http://schemas.microsoft.com/office/drawing/2014/main" id="{A02FBA8B-BB25-4024-9869-9FE0EEA498D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825389" y="2761905"/>
            <a:ext cx="1853617" cy="4736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>
            <a:extLst>
              <a:ext uri="{FF2B5EF4-FFF2-40B4-BE49-F238E27FC236}">
                <a16:creationId xmlns="" xmlns:a16="http://schemas.microsoft.com/office/drawing/2014/main" id="{692CDCB0-2B13-4617-B91C-F03D46368D2B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962650" y="3713254"/>
            <a:ext cx="993067" cy="2000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>
            <a:extLst>
              <a:ext uri="{FF2B5EF4-FFF2-40B4-BE49-F238E27FC236}">
                <a16:creationId xmlns="" xmlns:a16="http://schemas.microsoft.com/office/drawing/2014/main" id="{B7464F25-1033-4CF5-A535-1DADF0D7BB5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284232" y="4269417"/>
            <a:ext cx="1" cy="3951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="" xmlns:a16="http://schemas.microsoft.com/office/drawing/2014/main" id="{0ED7229D-AEDD-4C56-A310-5383AA720F09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3028955" y="4162541"/>
            <a:ext cx="3643" cy="5474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="" xmlns:a16="http://schemas.microsoft.com/office/drawing/2014/main" id="{71BCD09D-7DAA-4273-B4A9-39CFA3E1816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551528" y="3843341"/>
            <a:ext cx="1158461" cy="3191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="" xmlns:a16="http://schemas.microsoft.com/office/drawing/2014/main" id="{143BF87A-4C42-4D7D-8E6A-E2AB3D6C8CD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503668" y="3671890"/>
            <a:ext cx="1206320" cy="413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>
            <a:extLst>
              <a:ext uri="{FF2B5EF4-FFF2-40B4-BE49-F238E27FC236}">
                <a16:creationId xmlns="" xmlns:a16="http://schemas.microsoft.com/office/drawing/2014/main" id="{EBA928CB-1D19-4AB1-A679-946D324F56C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407490" y="3235521"/>
            <a:ext cx="1302499" cy="20005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>
            <a:extLst>
              <a:ext uri="{FF2B5EF4-FFF2-40B4-BE49-F238E27FC236}">
                <a16:creationId xmlns="" xmlns:a16="http://schemas.microsoft.com/office/drawing/2014/main" id="{56039724-90AF-4703-8598-796E399E8BB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072632" y="1930394"/>
            <a:ext cx="656281" cy="1776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588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solidFill>
                <a:srgbClr val="ADDED4"/>
              </a:solidFill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76" y="1376722"/>
            <a:ext cx="3290043" cy="2625435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499786" y="776555"/>
            <a:ext cx="212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แจ้งเตือนให้ใส่ตัวเลขในช่องราคา</a:t>
            </a:r>
          </a:p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และจำนวนสินค้า</a:t>
            </a:r>
            <a:endParaRPr lang="en-US" sz="2400" dirty="0">
              <a:solidFill>
                <a:srgbClr val="ADDED4"/>
              </a:solidFill>
              <a:cs typeface="+mj-cs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77" y="1892729"/>
            <a:ext cx="1944700" cy="776879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77" y="2902116"/>
            <a:ext cx="1944700" cy="736991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957" y="1395439"/>
            <a:ext cx="2136747" cy="994583"/>
          </a:xfrm>
          <a:prstGeom prst="rect">
            <a:avLst/>
          </a:prstGeom>
        </p:spPr>
      </p:pic>
      <p:sp>
        <p:nvSpPr>
          <p:cNvPr id="16" name="กล่องข้อความ 15"/>
          <p:cNvSpPr txBox="1"/>
          <p:nvPr/>
        </p:nvSpPr>
        <p:spPr>
          <a:xfrm>
            <a:off x="6626958" y="552476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แจ้งเตือนเมื่อใส่ข้อมูล</a:t>
            </a:r>
            <a:endParaRPr lang="en-US" sz="2400" dirty="0">
              <a:solidFill>
                <a:srgbClr val="ADDED4"/>
              </a:solidFill>
              <a:cs typeface="+mj-cs"/>
            </a:endParaRPr>
          </a:p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ไม่ครบถ้วน</a:t>
            </a:r>
            <a:endParaRPr lang="en-US" sz="2400" dirty="0">
              <a:solidFill>
                <a:srgbClr val="ADDED4"/>
              </a:solidFill>
              <a:cs typeface="+mj-cs"/>
            </a:endParaRPr>
          </a:p>
        </p:txBody>
      </p:sp>
      <p:pic>
        <p:nvPicPr>
          <p:cNvPr id="17" name="รูปภาพ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773" y="3963075"/>
            <a:ext cx="2090595" cy="871081"/>
          </a:xfrm>
          <a:prstGeom prst="rect">
            <a:avLst/>
          </a:prstGeom>
        </p:spPr>
      </p:pic>
      <p:sp>
        <p:nvSpPr>
          <p:cNvPr id="18" name="กล่องข้อความ 17"/>
          <p:cNvSpPr txBox="1"/>
          <p:nvPr/>
        </p:nvSpPr>
        <p:spPr>
          <a:xfrm>
            <a:off x="6626958" y="3085347"/>
            <a:ext cx="223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แจ้งเตือนเมื่อเพิ่มข้อมูลสินค้าสำเร็จ</a:t>
            </a:r>
            <a:endParaRPr lang="en-US" sz="24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9" name="ลูกศรเชื่อมต่อแบบตรง 18"/>
          <p:cNvCxnSpPr/>
          <p:nvPr/>
        </p:nvCxnSpPr>
        <p:spPr>
          <a:xfrm>
            <a:off x="5269560" y="3543973"/>
            <a:ext cx="1357397" cy="9804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H="1">
            <a:off x="2305052" y="3305176"/>
            <a:ext cx="1571625" cy="2095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 flipH="1" flipV="1">
            <a:off x="2305051" y="2266951"/>
            <a:ext cx="1638300" cy="8001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94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48" y="2504661"/>
            <a:ext cx="4179539" cy="2236532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00" y="1086050"/>
            <a:ext cx="3921419" cy="2098408"/>
          </a:xfrm>
          <a:prstGeom prst="rect">
            <a:avLst/>
          </a:prstGeom>
        </p:spPr>
      </p:pic>
      <p:sp>
        <p:nvSpPr>
          <p:cNvPr id="7" name="ลูกศรลง 6"/>
          <p:cNvSpPr/>
          <p:nvPr/>
        </p:nvSpPr>
        <p:spPr>
          <a:xfrm rot="18659137">
            <a:off x="4238084" y="2190121"/>
            <a:ext cx="455801" cy="734028"/>
          </a:xfrm>
          <a:prstGeom prst="down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9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44128" y="1011387"/>
            <a:ext cx="3895429" cy="51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th-TH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หน้า </a:t>
            </a:r>
            <a:r>
              <a:rPr lang="en-US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Stock 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CA1B50A6-4802-41F9-8716-F3CE61F7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42" y="1826702"/>
            <a:ext cx="3924239" cy="2622936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="" xmlns:a16="http://schemas.microsoft.com/office/drawing/2014/main" id="{B64B3A6D-F535-4E1E-AFAE-9654262C3876}"/>
              </a:ext>
            </a:extLst>
          </p:cNvPr>
          <p:cNvSpPr txBox="1"/>
          <p:nvPr/>
        </p:nvSpPr>
        <p:spPr>
          <a:xfrm>
            <a:off x="5797549" y="3478405"/>
            <a:ext cx="211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กดปุ่มเพื่อเข้าหน้าแก้ไข</a:t>
            </a:r>
          </a:p>
          <a:p>
            <a:r>
              <a:rPr lang="th-TH" sz="24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และลบข้อมูล</a:t>
            </a:r>
            <a:endParaRPr lang="en-US" sz="24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cxnSp>
        <p:nvCxnSpPr>
          <p:cNvPr id="13" name="ลูกศรเชื่อมต่อแบบตรง 12">
            <a:extLst>
              <a:ext uri="{FF2B5EF4-FFF2-40B4-BE49-F238E27FC236}">
                <a16:creationId xmlns="" xmlns:a16="http://schemas.microsoft.com/office/drawing/2014/main" id="{C6768C2A-68A3-4C53-A407-4EA6B6901E4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756778" y="3741920"/>
            <a:ext cx="1040771" cy="151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4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752E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80501" y="213282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40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รายชื่อสมาชิก</a:t>
            </a:r>
            <a:r>
              <a:rPr lang="th-TH" sz="40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กลุ่ม</a:t>
            </a:r>
            <a:r>
              <a:rPr lang="en-US" sz="40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 </a:t>
            </a:r>
            <a:r>
              <a:rPr lang="th-TH" sz="40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322118 </a:t>
            </a:r>
            <a:r>
              <a:rPr lang="en-US" sz="40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SEC.1</a:t>
            </a:r>
            <a:endParaRPr sz="4000" dirty="0">
              <a:solidFill>
                <a:srgbClr val="F4D1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7" name="ตัวแทนข้อความ 6">
            <a:extLst>
              <a:ext uri="{FF2B5EF4-FFF2-40B4-BE49-F238E27FC236}">
                <a16:creationId xmlns="" xmlns:a16="http://schemas.microsoft.com/office/drawing/2014/main" id="{6F20230E-2AE3-4A03-818D-6FCB438FA92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79974" y="1063376"/>
            <a:ext cx="6247092" cy="3266255"/>
          </a:xfrm>
        </p:spPr>
        <p:txBody>
          <a:bodyPr/>
          <a:lstStyle/>
          <a:p>
            <a:pPr marL="101597" indent="0">
              <a:buNone/>
            </a:pP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583020453-5   นาย</a:t>
            </a:r>
            <a:r>
              <a:rPr lang="th-TH" sz="2400" dirty="0" err="1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ภัส</a:t>
            </a: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ยศ ศรีสม</a:t>
            </a:r>
          </a:p>
          <a:p>
            <a:pPr marL="101597" indent="0">
              <a:buNone/>
            </a:pP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583020464-0   นางสาว</a:t>
            </a: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เสาวลักษณ์ ทัศสาคร</a:t>
            </a:r>
          </a:p>
          <a:p>
            <a:pPr marL="101597" indent="0">
              <a:buNone/>
            </a:pP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583020470-5   นางสาว</a:t>
            </a:r>
            <a:r>
              <a:rPr lang="th-TH" sz="2400" dirty="0" err="1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อาทิตยา</a:t>
            </a: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 มิ่งสันเทียะ</a:t>
            </a:r>
          </a:p>
          <a:p>
            <a:pPr marL="101597" indent="0">
              <a:buNone/>
            </a:pP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583021163-9    นาย</a:t>
            </a: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จักรพันธ์ อยู่นาน</a:t>
            </a:r>
          </a:p>
          <a:p>
            <a:pPr marL="101597" indent="0">
              <a:buNone/>
            </a:pP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583021185-9    นางสาว</a:t>
            </a:r>
            <a:r>
              <a:rPr lang="th-TH" sz="2400" dirty="0" err="1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ปิยณัฐ</a:t>
            </a: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 คณิตวงศ์วิวัฒน์</a:t>
            </a:r>
          </a:p>
          <a:p>
            <a:pPr marL="101597" indent="0">
              <a:buNone/>
            </a:pP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583021211-4    นางสาว</a:t>
            </a:r>
            <a:r>
              <a:rPr lang="th-TH" sz="2400" dirty="0" err="1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อาทิตยา</a:t>
            </a:r>
            <a:r>
              <a:rPr lang="th-TH" sz="24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 ยางเครือ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 </a:t>
            </a:r>
          </a:p>
        </p:txBody>
      </p:sp>
      <p:sp>
        <p:nvSpPr>
          <p:cNvPr id="13" name="Shape 361">
            <a:extLst>
              <a:ext uri="{FF2B5EF4-FFF2-40B4-BE49-F238E27FC236}">
                <a16:creationId xmlns="" xmlns:a16="http://schemas.microsoft.com/office/drawing/2014/main" id="{88FB1F11-B19A-420E-B604-7672BE499929}"/>
              </a:ext>
            </a:extLst>
          </p:cNvPr>
          <p:cNvSpPr/>
          <p:nvPr/>
        </p:nvSpPr>
        <p:spPr>
          <a:xfrm>
            <a:off x="2577519" y="340509"/>
            <a:ext cx="682635" cy="722867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4D1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A39906F6-7906-43BA-9648-482C16665582}"/>
              </a:ext>
            </a:extLst>
          </p:cNvPr>
          <p:cNvSpPr txBox="1"/>
          <p:nvPr/>
        </p:nvSpPr>
        <p:spPr>
          <a:xfrm>
            <a:off x="3955055" y="3863857"/>
            <a:ext cx="50236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th-TH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อาจารย์ที่ปรึกษา</a:t>
            </a:r>
          </a:p>
          <a:p>
            <a:pPr algn="ctr" eaLnBrk="1" hangingPunct="1">
              <a:defRPr/>
            </a:pPr>
            <a:r>
              <a:rPr lang="th-TH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อ</a:t>
            </a:r>
            <a:r>
              <a:rPr lang="en-US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.</a:t>
            </a:r>
            <a:r>
              <a:rPr lang="th-TH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ดร</a:t>
            </a:r>
            <a:r>
              <a:rPr lang="en-US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.</a:t>
            </a:r>
            <a:r>
              <a:rPr lang="th-TH" sz="2800" dirty="0" err="1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นันท์นภัส</a:t>
            </a:r>
            <a:r>
              <a:rPr lang="th-TH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 เบญจมาศและ อ</a:t>
            </a:r>
            <a:r>
              <a:rPr lang="en-US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.</a:t>
            </a:r>
            <a:r>
              <a:rPr lang="th-TH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ดร</a:t>
            </a:r>
            <a:r>
              <a:rPr lang="en-US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.</a:t>
            </a:r>
            <a:r>
              <a:rPr lang="th-TH" sz="2800" dirty="0">
                <a:solidFill>
                  <a:srgbClr val="F4D1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สายยัญ สายยศ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รูปภาพ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85" y="1314404"/>
            <a:ext cx="3955855" cy="3292767"/>
          </a:xfrm>
          <a:prstGeom prst="rect">
            <a:avLst/>
          </a:prstGeom>
        </p:spPr>
      </p:pic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ADDED4"/>
              </a:solidFill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ผลการดำเนินงาน</a:t>
            </a:r>
          </a:p>
        </p:txBody>
      </p:sp>
      <p:cxnSp>
        <p:nvCxnSpPr>
          <p:cNvPr id="4" name="ลูกศรเชื่อมต่อแบบตรง 3"/>
          <p:cNvCxnSpPr/>
          <p:nvPr/>
        </p:nvCxnSpPr>
        <p:spPr>
          <a:xfrm>
            <a:off x="1911461" y="2582915"/>
            <a:ext cx="1361345" cy="1808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ลูกศรเชื่อมต่อแบบตรง 4"/>
          <p:cNvCxnSpPr/>
          <p:nvPr/>
        </p:nvCxnSpPr>
        <p:spPr>
          <a:xfrm>
            <a:off x="1844177" y="3281373"/>
            <a:ext cx="1428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V="1">
            <a:off x="2077262" y="3685095"/>
            <a:ext cx="1303679" cy="39125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>
            <a:stCxn id="13" idx="1"/>
          </p:cNvCxnSpPr>
          <p:nvPr/>
        </p:nvCxnSpPr>
        <p:spPr>
          <a:xfrm flipH="1">
            <a:off x="6249728" y="1974965"/>
            <a:ext cx="1038826" cy="5240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 flipH="1">
            <a:off x="6249727" y="2694930"/>
            <a:ext cx="1097279" cy="2033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 flipV="1">
            <a:off x="6249727" y="3243064"/>
            <a:ext cx="962107" cy="1502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1924745" y="1863386"/>
            <a:ext cx="1348059" cy="5405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/>
          <p:cNvSpPr txBox="1"/>
          <p:nvPr/>
        </p:nvSpPr>
        <p:spPr>
          <a:xfrm>
            <a:off x="7288554" y="1651799"/>
            <a:ext cx="1958815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แสดงประเภทสินค้า</a:t>
            </a:r>
          </a:p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7347006" y="2350163"/>
            <a:ext cx="1958815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แสดงสีสินค้า</a:t>
            </a:r>
          </a:p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7288554" y="3139485"/>
            <a:ext cx="1958815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แสดงราคาสินค้า</a:t>
            </a:r>
          </a:p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384579" y="2251965"/>
            <a:ext cx="161729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แสดงลวดลายสินค้า</a:t>
            </a:r>
          </a:p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384578" y="2972196"/>
            <a:ext cx="1603145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แสดงชื่อรูปสินค้า</a:t>
            </a:r>
          </a:p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2043878" y="521872"/>
            <a:ext cx="133706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ใส่รหัสสินค้า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เพื่อค้นหา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9" name="ลูกศรเชื่อมต่อแบบตรง 18"/>
          <p:cNvCxnSpPr/>
          <p:nvPr/>
        </p:nvCxnSpPr>
        <p:spPr>
          <a:xfrm>
            <a:off x="2875639" y="972747"/>
            <a:ext cx="794332" cy="10071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สี่เหลี่ยมผืนผ้า 19"/>
          <p:cNvSpPr/>
          <p:nvPr/>
        </p:nvSpPr>
        <p:spPr>
          <a:xfrm>
            <a:off x="6041015" y="632390"/>
            <a:ext cx="99191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</a:t>
            </a:r>
            <a:endParaRPr lang="en-US" sz="1800" dirty="0">
              <a:solidFill>
                <a:srgbClr val="ADDED4"/>
              </a:solidFill>
              <a:cs typeface="+mj-cs"/>
            </a:endParaRPr>
          </a:p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เพื่อค้นหา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21" name="ลูกศรเชื่อมต่อแบบตรง 20"/>
          <p:cNvCxnSpPr/>
          <p:nvPr/>
        </p:nvCxnSpPr>
        <p:spPr>
          <a:xfrm flipH="1">
            <a:off x="4921842" y="1063376"/>
            <a:ext cx="1130247" cy="9663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กล่องข้อความ 21"/>
          <p:cNvSpPr txBox="1"/>
          <p:nvPr/>
        </p:nvSpPr>
        <p:spPr>
          <a:xfrm>
            <a:off x="384579" y="3668172"/>
            <a:ext cx="161729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แสดงจำนวนสินค้า</a:t>
            </a:r>
          </a:p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384578" y="1422227"/>
            <a:ext cx="1692684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แสดงรหัสสินค้า</a:t>
            </a:r>
          </a:p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2554985" y="4624363"/>
            <a:ext cx="377801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ปุ่มแก้ไขจะกดได้เมื่อพบข้อมูลสินค้า</a:t>
            </a:r>
          </a:p>
        </p:txBody>
      </p:sp>
      <p:sp>
        <p:nvSpPr>
          <p:cNvPr id="25" name="กล่องข้อความ 24"/>
          <p:cNvSpPr txBox="1"/>
          <p:nvPr/>
        </p:nvSpPr>
        <p:spPr>
          <a:xfrm>
            <a:off x="5964283" y="4575139"/>
            <a:ext cx="235358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ปุ่มลบจะกดได้เมื่อพบข้อมูลสินค้า</a:t>
            </a:r>
          </a:p>
        </p:txBody>
      </p:sp>
      <p:cxnSp>
        <p:nvCxnSpPr>
          <p:cNvPr id="57" name="ลูกศรเชื่อมต่อแบบตรง 56"/>
          <p:cNvCxnSpPr/>
          <p:nvPr/>
        </p:nvCxnSpPr>
        <p:spPr>
          <a:xfrm flipH="1" flipV="1">
            <a:off x="5312873" y="4408723"/>
            <a:ext cx="651411" cy="2684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58"/>
          <p:cNvCxnSpPr/>
          <p:nvPr/>
        </p:nvCxnSpPr>
        <p:spPr>
          <a:xfrm flipV="1">
            <a:off x="4157253" y="4397416"/>
            <a:ext cx="428516" cy="2881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94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19" y="1263666"/>
            <a:ext cx="3932027" cy="327293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403555" y="2615224"/>
            <a:ext cx="162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กดปุ่มเพื่อแก้ไขข้อมูลสินค้า</a:t>
            </a: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341118" y="800164"/>
            <a:ext cx="2682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กดปุ่มเพื่อลบ</a:t>
            </a:r>
          </a:p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ข้อมูลสินค้า</a:t>
            </a:r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flipV="1">
            <a:off x="5831691" y="5666799"/>
            <a:ext cx="0" cy="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1857377" y="3028951"/>
            <a:ext cx="2078521" cy="10112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>
            <a:off x="5308953" y="1510551"/>
            <a:ext cx="1672873" cy="25296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326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193" y="1267493"/>
            <a:ext cx="4025627" cy="3350844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64" y="2127510"/>
            <a:ext cx="1653877" cy="716064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66653" y="1463647"/>
            <a:ext cx="1611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แจ้งเตือนเมื่อแก้ไขข้อมูลสินค้าสำเร็จ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933362" y="2700341"/>
            <a:ext cx="1257644" cy="31529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j-cs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41" y="1684613"/>
            <a:ext cx="2089315" cy="972504"/>
          </a:xfrm>
          <a:prstGeom prst="rect">
            <a:avLst/>
          </a:prstGeom>
        </p:spPr>
      </p:pic>
      <p:sp>
        <p:nvSpPr>
          <p:cNvPr id="11" name="กล่องข้อความ 10"/>
          <p:cNvSpPr txBox="1"/>
          <p:nvPr/>
        </p:nvSpPr>
        <p:spPr>
          <a:xfrm>
            <a:off x="6890121" y="1063376"/>
            <a:ext cx="169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แจ้งเตือนเพื่อยืนยันการลบข้อมูลสินค้า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 flipV="1">
            <a:off x="5253093" y="2485543"/>
            <a:ext cx="1528707" cy="15638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รูปภาพ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97" y="3567002"/>
            <a:ext cx="2277660" cy="946481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7334717" y="2843575"/>
            <a:ext cx="148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แจ้งเตือนเมื่อลบข้อมูลสินค้าสำเร็จ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4" name="ลูกศรเชื่อมต่อแบบตรง 13"/>
          <p:cNvCxnSpPr/>
          <p:nvPr/>
        </p:nvCxnSpPr>
        <p:spPr>
          <a:xfrm flipH="1" flipV="1">
            <a:off x="1752600" y="2700341"/>
            <a:ext cx="2085976" cy="15192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>
            <a:off x="7265907" y="2485542"/>
            <a:ext cx="106444" cy="1253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50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38" y="1371787"/>
            <a:ext cx="3977031" cy="3310393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19" y="1371785"/>
            <a:ext cx="2297228" cy="1069280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6241023" y="2803404"/>
            <a:ext cx="2021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แจ้งเตือนเมื่อไม่มีข้อมูลสินค้าที่ค้นหา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8" name="ลูกศรเชื่อมต่อแบบตรง 7"/>
          <p:cNvCxnSpPr/>
          <p:nvPr/>
        </p:nvCxnSpPr>
        <p:spPr>
          <a:xfrm flipV="1">
            <a:off x="3380939" y="2133601"/>
            <a:ext cx="3162736" cy="571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581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13" y="1136960"/>
            <a:ext cx="4144027" cy="2217529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303" y="2575748"/>
            <a:ext cx="4050912" cy="2167703"/>
          </a:xfrm>
          <a:prstGeom prst="rect">
            <a:avLst/>
          </a:prstGeom>
        </p:spPr>
      </p:pic>
      <p:sp>
        <p:nvSpPr>
          <p:cNvPr id="7" name="ลูกศรลง 6"/>
          <p:cNvSpPr/>
          <p:nvPr/>
        </p:nvSpPr>
        <p:spPr>
          <a:xfrm rot="18751130">
            <a:off x="4433564" y="2270185"/>
            <a:ext cx="304853" cy="761004"/>
          </a:xfrm>
          <a:prstGeom prst="down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36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ผลการดำเนินงาน</a:t>
            </a:r>
            <a:endParaRPr lang="th-TH" sz="4000" b="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658027" y="601711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cs typeface="+mj-cs"/>
              </a:rPr>
              <a:t>หน้า </a:t>
            </a:r>
            <a:r>
              <a:rPr lang="en-US" sz="2400" dirty="0">
                <a:solidFill>
                  <a:srgbClr val="ADDED4"/>
                </a:solidFill>
                <a:latin typeface="handywrite" panose="020B0604020202020204" charset="-34"/>
                <a:cs typeface="+mj-cs"/>
              </a:rPr>
              <a:t>Home</a:t>
            </a:r>
            <a:endParaRPr lang="en-US" sz="2400" dirty="0">
              <a:solidFill>
                <a:srgbClr val="ADDED4"/>
              </a:solidFill>
              <a:latin typeface="handywrite" panose="020B0604020202020204" charset="-34"/>
              <a:cs typeface="+mj-cs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6" y="1383764"/>
            <a:ext cx="5195451" cy="3472607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6744376" y="2902041"/>
            <a:ext cx="199820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กดปุ่มเพื่อไป</a:t>
            </a:r>
          </a:p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หน้าเลือกสินค้า</a:t>
            </a:r>
          </a:p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และคำนวณราคา</a:t>
            </a:r>
            <a:endParaRPr lang="en-US" sz="24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flipH="1" flipV="1">
            <a:off x="4781861" y="3301042"/>
            <a:ext cx="2161865" cy="626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50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275" y="1151601"/>
            <a:ext cx="3225127" cy="3046995"/>
          </a:xfrm>
          <a:prstGeom prst="rect">
            <a:avLst/>
          </a:prstGeom>
          <a:ln>
            <a:noFill/>
          </a:ln>
        </p:spPr>
      </p:pic>
      <p:sp>
        <p:nvSpPr>
          <p:cNvPr id="7" name="สี่เหลี่ยมผืนผ้า 6"/>
          <p:cNvSpPr/>
          <p:nvPr/>
        </p:nvSpPr>
        <p:spPr>
          <a:xfrm>
            <a:off x="483585" y="1190899"/>
            <a:ext cx="204715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ใส่ข้อมูลสินค้าเพื่อค้นหาตามเงื่อนไขที่เลือก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209912" y="705824"/>
            <a:ext cx="140242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กดปุ่มเพื่อค้นหา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483584" y="3024581"/>
            <a:ext cx="11509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แสดงจำนวนสินค้าที่มี</a:t>
            </a: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1059057" y="4324043"/>
            <a:ext cx="13663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กดปุ่มเพื่อดูสินค้าลำดับแรก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6631730" y="1514065"/>
            <a:ext cx="206459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กดปุ่มรี</a:t>
            </a:r>
            <a:r>
              <a:rPr lang="th-TH" sz="1800" dirty="0" err="1">
                <a:solidFill>
                  <a:srgbClr val="ADDED4"/>
                </a:solidFill>
                <a:cs typeface="+mj-cs"/>
              </a:rPr>
              <a:t>เฟรช</a:t>
            </a:r>
            <a:r>
              <a:rPr lang="th-TH" sz="1800" dirty="0">
                <a:solidFill>
                  <a:srgbClr val="ADDED4"/>
                </a:solidFill>
                <a:cs typeface="+mj-cs"/>
              </a:rPr>
              <a:t>เพื่อล้างข้อมูลในช่องค้นหา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4452039" y="4324043"/>
            <a:ext cx="141000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กดปุ่มเพื่อเลื่อนดูสินค้าถัดไป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5803021" y="4310777"/>
            <a:ext cx="15190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กดปุ่มเพื่อดูสินค้าลำดับสุดท้าย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2731032" y="4310778"/>
            <a:ext cx="15615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กดปุ่มเพื่อเลื่อนดูสินค้าก่อนหน้า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6266193" y="3315609"/>
            <a:ext cx="279566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กดปุ่มเลือกสินค้าเพื่อเพิ่ม</a:t>
            </a:r>
            <a:endParaRPr lang="en-US" sz="1800" dirty="0">
              <a:solidFill>
                <a:srgbClr val="ADDED4"/>
              </a:solidFill>
              <a:cs typeface="+mj-cs"/>
            </a:endParaRP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สินค้าที่ต้องการนำไปคำนวณราคา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482589" y="1907937"/>
            <a:ext cx="18324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เลือกเงื่อนไขของสินค้าที่ต้องการค้นหา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413565" y="3677711"/>
            <a:ext cx="187265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ใส่จำนวนสินค้าที่ขาย</a:t>
            </a:r>
            <a:endParaRPr lang="en-US" sz="1800" dirty="0">
              <a:solidFill>
                <a:srgbClr val="ADDED4"/>
              </a:solidFill>
              <a:cs typeface="+mj-cs"/>
            </a:endParaRP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แล้วนำไปคำนวณ</a:t>
            </a:r>
          </a:p>
        </p:txBody>
      </p:sp>
      <p:sp>
        <p:nvSpPr>
          <p:cNvPr id="19" name="กล่องข้อความ 18"/>
          <p:cNvSpPr txBox="1"/>
          <p:nvPr/>
        </p:nvSpPr>
        <p:spPr>
          <a:xfrm>
            <a:off x="1239677" y="2562813"/>
            <a:ext cx="1579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แสดงรหัสสินค้า</a:t>
            </a:r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6810613" y="2710647"/>
            <a:ext cx="15135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แสดงรูปสินค้า</a:t>
            </a:r>
          </a:p>
        </p:txBody>
      </p:sp>
      <p:cxnSp>
        <p:nvCxnSpPr>
          <p:cNvPr id="21" name="ลูกศรเชื่อมต่อแบบตรง 20"/>
          <p:cNvCxnSpPr/>
          <p:nvPr/>
        </p:nvCxnSpPr>
        <p:spPr>
          <a:xfrm flipH="1">
            <a:off x="5657852" y="963454"/>
            <a:ext cx="622449" cy="6631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 flipV="1">
            <a:off x="6104786" y="1837230"/>
            <a:ext cx="886039" cy="971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 flipH="1" flipV="1">
            <a:off x="4712109" y="2669279"/>
            <a:ext cx="2199016" cy="20464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H="1" flipV="1">
            <a:off x="4956631" y="3414443"/>
            <a:ext cx="1605923" cy="3105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V="1">
            <a:off x="1458310" y="3212353"/>
            <a:ext cx="2720980" cy="2088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 flipH="1" flipV="1">
            <a:off x="5529325" y="3877567"/>
            <a:ext cx="750977" cy="4332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2638426" y="2802263"/>
            <a:ext cx="1654148" cy="1535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>
            <a:off x="2214229" y="1555281"/>
            <a:ext cx="1965059" cy="2035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>
            <a:off x="2214229" y="2093777"/>
            <a:ext cx="1090947" cy="412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 flipV="1">
            <a:off x="1944685" y="3449133"/>
            <a:ext cx="2347888" cy="55174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 flipV="1">
            <a:off x="2306893" y="3886722"/>
            <a:ext cx="1143211" cy="4973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50"/>
          <p:cNvCxnSpPr/>
          <p:nvPr/>
        </p:nvCxnSpPr>
        <p:spPr>
          <a:xfrm flipV="1">
            <a:off x="3935885" y="3958077"/>
            <a:ext cx="143063" cy="3611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52"/>
          <p:cNvCxnSpPr>
            <a:stCxn id="13" idx="0"/>
          </p:cNvCxnSpPr>
          <p:nvPr/>
        </p:nvCxnSpPr>
        <p:spPr>
          <a:xfrm flipH="1" flipV="1">
            <a:off x="5033006" y="3877570"/>
            <a:ext cx="124035" cy="4464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666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000">
              <a:solidFill>
                <a:srgbClr val="ADDED4"/>
              </a:solidFill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45" y="1173409"/>
            <a:ext cx="3766092" cy="3558684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58" y="2473750"/>
            <a:ext cx="1669383" cy="777040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346463" y="1273422"/>
            <a:ext cx="2491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แจ้งเตือนเมื่อใส่จำนวนสินค้าที่ขายมากกว่าจำนวนสินค้าที่มีอยู่</a:t>
            </a:r>
            <a:endParaRPr lang="en-US" sz="2400" dirty="0">
              <a:solidFill>
                <a:srgbClr val="ADDED4"/>
              </a:solidFill>
              <a:cs typeface="+mj-cs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27" y="2339333"/>
            <a:ext cx="1726887" cy="803807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6769636" y="1437648"/>
            <a:ext cx="207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แจ้งเตือนให้ใส่ตัวเลขในช่องจำนวนสินค้า</a:t>
            </a:r>
            <a:endParaRPr lang="en-US" sz="24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1" name="ลูกศรเชื่อมต่อแบบตรง 10"/>
          <p:cNvCxnSpPr/>
          <p:nvPr/>
        </p:nvCxnSpPr>
        <p:spPr>
          <a:xfrm flipV="1">
            <a:off x="4867277" y="3028952"/>
            <a:ext cx="2181225" cy="7143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H="1" flipV="1">
            <a:off x="2409826" y="2952752"/>
            <a:ext cx="2190751" cy="7905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689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55" y="1063375"/>
            <a:ext cx="3830259" cy="3611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414" y="3635148"/>
            <a:ext cx="1984903" cy="923903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5838664" y="3126573"/>
            <a:ext cx="2914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แจ้งเตือนเมื่อเลือกสินค้าสำเร็จ</a:t>
            </a:r>
            <a:endParaRPr lang="en-US" sz="24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124574" y="1604691"/>
            <a:ext cx="26670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กดปุ่มเพื่อไปยังหน้าคำนวณราคาจากสินค้าที่เลือก</a:t>
            </a:r>
            <a:endParaRPr lang="en-US" sz="24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1" name="ลูกศรเชื่อมต่อแบบตรง 10"/>
          <p:cNvCxnSpPr/>
          <p:nvPr/>
        </p:nvCxnSpPr>
        <p:spPr>
          <a:xfrm flipH="1" flipV="1">
            <a:off x="5254299" y="1811973"/>
            <a:ext cx="870276" cy="1086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4057652" y="3764063"/>
            <a:ext cx="2333625" cy="4650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67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939" y="1211343"/>
            <a:ext cx="5358221" cy="3465432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332881" y="2343894"/>
            <a:ext cx="2048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กดปุ่มโหลด</a:t>
            </a:r>
          </a:p>
          <a:p>
            <a:pPr algn="ctr"/>
            <a:r>
              <a:rPr lang="th-TH" sz="2400" dirty="0">
                <a:solidFill>
                  <a:srgbClr val="ADDED4"/>
                </a:solidFill>
                <a:cs typeface="+mj-cs"/>
              </a:rPr>
              <a:t>เพื่อแสดงรายการสินค้าที่จะคำนวณ</a:t>
            </a:r>
            <a:endParaRPr lang="en-US" sz="24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7" name="ลูกศรเชื่อมต่อแบบตรง 6"/>
          <p:cNvCxnSpPr/>
          <p:nvPr/>
        </p:nvCxnSpPr>
        <p:spPr>
          <a:xfrm flipV="1">
            <a:off x="1600201" y="2434799"/>
            <a:ext cx="1562100" cy="3465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99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1267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215000" y="1641833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1.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  <a:p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ที่มาและความสำคัญ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rgbClr val="BBBC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Ancestry &amp; Important</a:t>
            </a:r>
            <a:endParaRPr sz="2800" dirty="0">
              <a:solidFill>
                <a:srgbClr val="BBBC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rgbClr val="ADDED4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697153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>
              <a:solidFill>
                <a:srgbClr val="ADDED4"/>
              </a:solidFill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260656" y="2931254"/>
            <a:ext cx="946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กดปุ่มกลับ</a:t>
            </a: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เพื่อไปยังหน้าเลือกสินค้า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6997631" y="1805045"/>
            <a:ext cx="198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แสดงราคาสินค้าทั้งหมด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7585121" y="2581179"/>
            <a:ext cx="120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แสดงภาษี 7</a:t>
            </a:r>
            <a:r>
              <a:rPr lang="en-US" sz="1800" dirty="0">
                <a:solidFill>
                  <a:srgbClr val="ADDED4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% </a:t>
            </a: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ของราคาสินค้า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6814205" y="4014235"/>
            <a:ext cx="232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แสดงราคาสินค้าทั้งหมด</a:t>
            </a:r>
            <a:endParaRPr lang="en-US" sz="1800" dirty="0">
              <a:solidFill>
                <a:srgbClr val="ADDED4"/>
              </a:solidFill>
              <a:cs typeface="+mj-cs"/>
            </a:endParaRP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รวมภาษี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7414281" y="722369"/>
            <a:ext cx="137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แสดงรายละเอียดของสินค้า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70" y="1171776"/>
            <a:ext cx="5440983" cy="3518959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>
            <a:off x="923926" y="3752850"/>
            <a:ext cx="638175" cy="6827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6558859" y="2108485"/>
            <a:ext cx="1026263" cy="1776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H="1">
            <a:off x="6337055" y="1134405"/>
            <a:ext cx="1321152" cy="13801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>
            <a:off x="6558859" y="3191455"/>
            <a:ext cx="1026263" cy="10286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>
            <a:off x="6518237" y="4407465"/>
            <a:ext cx="589207" cy="296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สี่เหลี่ยมผืนผ้า 15"/>
          <p:cNvSpPr/>
          <p:nvPr/>
        </p:nvSpPr>
        <p:spPr>
          <a:xfrm>
            <a:off x="5839013" y="2403925"/>
            <a:ext cx="332028" cy="221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11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6" y="1086050"/>
            <a:ext cx="4112529" cy="220067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221" y="2525841"/>
            <a:ext cx="4056275" cy="2170571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3117873" y="1831685"/>
            <a:ext cx="332028" cy="221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415970" y="3209927"/>
            <a:ext cx="332028" cy="298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ลูกศรลง 4"/>
          <p:cNvSpPr/>
          <p:nvPr/>
        </p:nvSpPr>
        <p:spPr>
          <a:xfrm rot="18830704">
            <a:off x="4281569" y="2152283"/>
            <a:ext cx="305651" cy="701763"/>
          </a:xfrm>
          <a:prstGeom prst="downArrow">
            <a:avLst>
              <a:gd name="adj1" fmla="val 42602"/>
              <a:gd name="adj2" fmla="val 50000"/>
            </a:avLst>
          </a:prstGeom>
          <a:solidFill>
            <a:srgbClr val="ADDED4"/>
          </a:solidFill>
          <a:ln>
            <a:solidFill>
              <a:srgbClr val="ADD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67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ผลการดำเนินงาน</a:t>
            </a: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614232" y="495630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ADDED4"/>
                </a:solidFill>
                <a:cs typeface="+mj-cs"/>
              </a:rPr>
              <a:t>หน้า</a:t>
            </a:r>
            <a:r>
              <a:rPr lang="th-TH" sz="2400" dirty="0">
                <a:solidFill>
                  <a:srgbClr val="ADDED4"/>
                </a:solidFill>
              </a:rPr>
              <a:t> </a:t>
            </a:r>
            <a:r>
              <a:rPr lang="en-US" sz="2400" dirty="0">
                <a:solidFill>
                  <a:srgbClr val="ADDED4"/>
                </a:solidFill>
                <a:latin typeface="handywrite" panose="020B0604020202020204" charset="-34"/>
                <a:cs typeface="handywrite" panose="020B0604020202020204" charset="-34"/>
              </a:rPr>
              <a:t>Home</a:t>
            </a:r>
            <a:endParaRPr lang="en-US" sz="2400" dirty="0">
              <a:solidFill>
                <a:srgbClr val="ADDED4"/>
              </a:solidFill>
              <a:latin typeface="handywrite" panose="020B0604020202020204" charset="-34"/>
              <a:cs typeface="handywrite" panose="020B0604020202020204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65" y="1209876"/>
            <a:ext cx="5195451" cy="3472607"/>
          </a:xfrm>
          <a:prstGeom prst="rect">
            <a:avLst/>
          </a:prstGeom>
        </p:spPr>
      </p:pic>
      <p:cxnSp>
        <p:nvCxnSpPr>
          <p:cNvPr id="11" name="ลูกศรเชื่อมต่อแบบตรง 10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962528" y="3886203"/>
            <a:ext cx="2088364" cy="1030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>
            <a:extLst>
              <a:ext uri="{FF2B5EF4-FFF2-40B4-BE49-F238E27FC236}">
                <a16:creationId xmlns="" xmlns:a16="http://schemas.microsoft.com/office/drawing/2014/main" id="{6070C5C5-B1B7-4C6B-BE22-EE8D33B1ABE4}"/>
              </a:ext>
            </a:extLst>
          </p:cNvPr>
          <p:cNvSpPr txBox="1"/>
          <p:nvPr/>
        </p:nvSpPr>
        <p:spPr>
          <a:xfrm>
            <a:off x="7050892" y="3512235"/>
            <a:ext cx="1807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กดปุ่มเพื่อไปยังหน้าแอด</a:t>
            </a:r>
            <a:r>
              <a:rPr lang="th-TH" sz="2800" dirty="0" err="1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มิน</a:t>
            </a:r>
            <a:endParaRPr lang="en-US" sz="28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1134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65" y="1177317"/>
            <a:ext cx="4522083" cy="3423259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94" y="2158570"/>
            <a:ext cx="2396305" cy="1115397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6636080" y="1397226"/>
            <a:ext cx="187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แจ้งเตือนเมื่อเพิ่มข้อมูล</a:t>
            </a:r>
            <a:endParaRPr lang="en-US" sz="1800" dirty="0">
              <a:solidFill>
                <a:srgbClr val="ADDED4"/>
              </a:solidFill>
              <a:cs typeface="+mj-cs"/>
            </a:endParaRP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แอด</a:t>
            </a:r>
            <a:r>
              <a:rPr lang="th-TH" sz="1800" dirty="0" err="1">
                <a:solidFill>
                  <a:srgbClr val="ADDED4"/>
                </a:solidFill>
                <a:cs typeface="+mj-cs"/>
              </a:rPr>
              <a:t>มิน</a:t>
            </a:r>
            <a:r>
              <a:rPr lang="th-TH" sz="1800" dirty="0">
                <a:solidFill>
                  <a:srgbClr val="ADDED4"/>
                </a:solidFill>
                <a:cs typeface="+mj-cs"/>
              </a:rPr>
              <a:t>สำเร็จ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8" name="ลูกศรเชื่อมต่อแบบตรง 7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>
            <a:off x="4972051" y="2466976"/>
            <a:ext cx="1664031" cy="5905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40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>
              <a:solidFill>
                <a:srgbClr val="ADDED4"/>
              </a:solidFill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873" y="1533226"/>
            <a:ext cx="4199092" cy="3178752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1407687" y="569535"/>
            <a:ext cx="1472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ใส่ข้อมูลตามเงื่อนไขเพื่อค้นหา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013678" y="535711"/>
            <a:ext cx="1431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กดปุ่มเพื่อค้นหา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7106189" y="2415852"/>
            <a:ext cx="1828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ปุ่มแก้ไขจะกดได้เมื่อพบข้อมูลแอด</a:t>
            </a:r>
            <a:r>
              <a:rPr lang="th-TH" sz="2000" dirty="0" err="1">
                <a:solidFill>
                  <a:srgbClr val="ADDED4"/>
                </a:solidFill>
                <a:cs typeface="+mj-cs"/>
              </a:rPr>
              <a:t>มิน</a:t>
            </a:r>
            <a:endParaRPr lang="th-TH" sz="20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7198698" y="3310424"/>
            <a:ext cx="1736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ปุ่มลบจะกดได้เมื่อพบข้อมูลแอด</a:t>
            </a:r>
            <a:r>
              <a:rPr lang="th-TH" sz="2000" dirty="0" err="1">
                <a:solidFill>
                  <a:srgbClr val="ADDED4"/>
                </a:solidFill>
                <a:cs typeface="+mj-cs"/>
              </a:rPr>
              <a:t>มิน</a:t>
            </a:r>
            <a:endParaRPr lang="th-TH" sz="20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381001" y="2389254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เลือกเงื่อนไขของสินค้าที่ต้องการค้นหา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6955287" y="4203756"/>
            <a:ext cx="1882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ปุ่มรี</a:t>
            </a:r>
            <a:r>
              <a:rPr lang="th-TH" sz="2000" dirty="0" err="1">
                <a:solidFill>
                  <a:srgbClr val="ADDED4"/>
                </a:solidFill>
                <a:cs typeface="+mj-cs"/>
              </a:rPr>
              <a:t>เฟรช</a:t>
            </a:r>
            <a:r>
              <a:rPr lang="th-TH" sz="2000" dirty="0">
                <a:solidFill>
                  <a:srgbClr val="ADDED4"/>
                </a:solidFill>
                <a:cs typeface="+mj-cs"/>
              </a:rPr>
              <a:t>เพื่อล้างข้อมูล</a:t>
            </a:r>
          </a:p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ในทุกช่อง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7259252" y="1133628"/>
            <a:ext cx="1522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ปุ่มเพิ่มเพื่อเพิ่มข้อมูลแอด</a:t>
            </a:r>
            <a:r>
              <a:rPr lang="th-TH" sz="2000" dirty="0" err="1">
                <a:solidFill>
                  <a:srgbClr val="ADDED4"/>
                </a:solidFill>
                <a:cs typeface="+mj-cs"/>
              </a:rPr>
              <a:t>มิน</a:t>
            </a:r>
            <a:endParaRPr lang="th-TH" sz="20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>
            <a:off x="1733551" y="2752725"/>
            <a:ext cx="876300" cy="1597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>
            <a:off x="2736041" y="1190612"/>
            <a:ext cx="1470771" cy="13239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95976" y="935821"/>
            <a:ext cx="1233282" cy="14800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H="1">
            <a:off x="6097527" y="1775759"/>
            <a:ext cx="1441564" cy="86135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H="1">
            <a:off x="6186681" y="3744558"/>
            <a:ext cx="1163419" cy="6544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H="1" flipV="1">
            <a:off x="6186680" y="4281361"/>
            <a:ext cx="1012019" cy="2763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H="1">
            <a:off x="6097526" y="2912474"/>
            <a:ext cx="1263463" cy="3912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77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61" y="1168616"/>
            <a:ext cx="4399795" cy="3330687"/>
          </a:xfrm>
          <a:prstGeom prst="rect">
            <a:avLst/>
          </a:prstGeom>
          <a:ln>
            <a:noFill/>
          </a:ln>
        </p:spPr>
      </p:pic>
      <p:sp>
        <p:nvSpPr>
          <p:cNvPr id="5" name="กล่องข้อความ 4"/>
          <p:cNvSpPr txBox="1"/>
          <p:nvPr/>
        </p:nvSpPr>
        <p:spPr>
          <a:xfrm>
            <a:off x="408251" y="1168617"/>
            <a:ext cx="18814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แสดงชื่อผู้ใช้</a:t>
            </a: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302906" y="1984610"/>
            <a:ext cx="18814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ไม่แสดงรหัสผ่าน</a:t>
            </a: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222566" y="2711440"/>
            <a:ext cx="18814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แสดงชื่อของแอด</a:t>
            </a:r>
            <a:r>
              <a:rPr lang="th-TH" sz="1800" dirty="0" err="1">
                <a:solidFill>
                  <a:srgbClr val="ADDED4"/>
                </a:solidFill>
                <a:cs typeface="+mj-cs"/>
              </a:rPr>
              <a:t>มิน</a:t>
            </a:r>
            <a:endParaRPr lang="th-TH" sz="1800" dirty="0">
              <a:solidFill>
                <a:srgbClr val="ADDED4"/>
              </a:solidFill>
              <a:cs typeface="+mj-cs"/>
            </a:endParaRP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265295" y="3555028"/>
            <a:ext cx="188146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แสดงนามสกุลของแอด</a:t>
            </a:r>
            <a:r>
              <a:rPr lang="th-TH" sz="1800" dirty="0" err="1">
                <a:solidFill>
                  <a:srgbClr val="ADDED4"/>
                </a:solidFill>
                <a:cs typeface="+mj-cs"/>
              </a:rPr>
              <a:t>มิน</a:t>
            </a:r>
            <a:endParaRPr lang="th-TH" sz="1800" dirty="0">
              <a:solidFill>
                <a:srgbClr val="ADDED4"/>
              </a:solidFill>
              <a:cs typeface="+mj-cs"/>
            </a:endParaRP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-133350" y="4298344"/>
            <a:ext cx="3124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แสดงเบอร์โทรศัพท์ของแอด</a:t>
            </a:r>
            <a:r>
              <a:rPr lang="th-TH" sz="1800" dirty="0" err="1">
                <a:solidFill>
                  <a:srgbClr val="ADDED4"/>
                </a:solidFill>
                <a:cs typeface="+mj-cs"/>
              </a:rPr>
              <a:t>มิน</a:t>
            </a:r>
            <a:endParaRPr lang="th-TH" sz="1800" dirty="0">
              <a:solidFill>
                <a:srgbClr val="ADDED4"/>
              </a:solidFill>
              <a:cs typeface="+mj-cs"/>
            </a:endParaRPr>
          </a:p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สามารถแก้ไขข้อมูลได้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7434725" y="1168617"/>
            <a:ext cx="15656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กดปุ่มแก้ไขเพื่อแก้ไขข้อมูลสินค้า</a:t>
            </a: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7498351" y="2028631"/>
            <a:ext cx="138202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กดปุ่มลบเพื่อลบข้อมูลสินค้า</a:t>
            </a: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>
            <a:off x="2146763" y="1691837"/>
            <a:ext cx="2215688" cy="847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>
            <a:off x="1852531" y="2270906"/>
            <a:ext cx="2478756" cy="5972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>
            <a:off x="1808629" y="3069990"/>
            <a:ext cx="2553823" cy="483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V="1">
            <a:off x="1846160" y="3599565"/>
            <a:ext cx="2516291" cy="2646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V="1">
            <a:off x="2315154" y="3961198"/>
            <a:ext cx="2256844" cy="6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H="1">
            <a:off x="6896101" y="1491781"/>
            <a:ext cx="602252" cy="13421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H="1">
            <a:off x="6968112" y="2324452"/>
            <a:ext cx="767739" cy="12305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141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54" y="1267620"/>
            <a:ext cx="3608143" cy="2731397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2" y="3610571"/>
            <a:ext cx="1981967" cy="922537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6890466" y="3009091"/>
            <a:ext cx="171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แจ้งเตือนให้ใส่ตัวเลขในช่องเบอร์โทรศัพท์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564763" y="2886790"/>
            <a:ext cx="139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rgbClr val="ADDED4"/>
                </a:solidFill>
                <a:cs typeface="+mj-cs"/>
              </a:rPr>
              <a:t>แจ้งเตือนเมื่อใส่ข้อมูลไม่ครบถ้วน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165" y="3700010"/>
            <a:ext cx="2392643" cy="922537"/>
          </a:xfrm>
          <a:prstGeom prst="rect">
            <a:avLst/>
          </a:prstGeom>
        </p:spPr>
      </p:pic>
      <p:cxnSp>
        <p:nvCxnSpPr>
          <p:cNvPr id="11" name="ลูกศรเชื่อมต่อแบบตรง 10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>
            <a:off x="5131829" y="3402775"/>
            <a:ext cx="1524000" cy="95685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H="1">
            <a:off x="2188881" y="3532311"/>
            <a:ext cx="1923775" cy="5492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534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357" y="1937677"/>
            <a:ext cx="3241343" cy="2453727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39" y="1086050"/>
            <a:ext cx="3321903" cy="2514712"/>
          </a:xfrm>
          <a:prstGeom prst="rect">
            <a:avLst/>
          </a:prstGeom>
        </p:spPr>
      </p:pic>
      <p:sp>
        <p:nvSpPr>
          <p:cNvPr id="7" name="ลูกศรลง 6"/>
          <p:cNvSpPr/>
          <p:nvPr/>
        </p:nvSpPr>
        <p:spPr>
          <a:xfrm rot="18229492">
            <a:off x="4531493" y="1971180"/>
            <a:ext cx="413183" cy="1312732"/>
          </a:xfrm>
          <a:prstGeom prst="down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766" y="3690519"/>
            <a:ext cx="2257469" cy="1050775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3333900" y="3868184"/>
            <a:ext cx="173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rgbClr val="ADDED4"/>
                </a:solidFill>
                <a:cs typeface="+mj-cs"/>
              </a:rPr>
              <a:t>แจ้งเตือนเมื่อแก้ไขข้อมูลสำเร็จ</a:t>
            </a:r>
            <a:endParaRPr lang="en-US" sz="18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H="1">
            <a:off x="2240499" y="2408588"/>
            <a:ext cx="1335067" cy="14966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9" y="1176081"/>
            <a:ext cx="4086908" cy="2186964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135" y="2537039"/>
            <a:ext cx="4105619" cy="2196976"/>
          </a:xfrm>
          <a:prstGeom prst="rect">
            <a:avLst/>
          </a:prstGeom>
        </p:spPr>
      </p:pic>
      <p:sp>
        <p:nvSpPr>
          <p:cNvPr id="7" name="ลูกศรลง 6"/>
          <p:cNvSpPr/>
          <p:nvPr/>
        </p:nvSpPr>
        <p:spPr>
          <a:xfrm rot="18114800">
            <a:off x="4328443" y="2142408"/>
            <a:ext cx="469608" cy="1014543"/>
          </a:xfrm>
          <a:prstGeom prst="down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DDE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78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4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312109"/>
            <a:ext cx="4418092" cy="3357987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59" y="3793469"/>
            <a:ext cx="2592571" cy="1206752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385" y="1672687"/>
            <a:ext cx="2592571" cy="1206752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6363744" y="1050498"/>
            <a:ext cx="1991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ADDED4"/>
                </a:solidFill>
                <a:cs typeface="+mj-cs"/>
              </a:rPr>
              <a:t>แจ้งเตือนเพื่อยืนยันลบข้อมูลแอด</a:t>
            </a:r>
            <a:r>
              <a:rPr lang="th-TH" sz="2000" dirty="0" err="1">
                <a:solidFill>
                  <a:srgbClr val="ADDED4"/>
                </a:solidFill>
                <a:cs typeface="+mj-cs"/>
              </a:rPr>
              <a:t>มิน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421814" y="2847923"/>
            <a:ext cx="12341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rgbClr val="ADDED4"/>
                </a:solidFill>
                <a:cs typeface="+mj-cs"/>
              </a:rPr>
              <a:t>แจ้งเตือน</a:t>
            </a:r>
            <a:endParaRPr lang="en-US" sz="2000" dirty="0">
              <a:solidFill>
                <a:srgbClr val="ADDED4"/>
              </a:solidFill>
              <a:cs typeface="+mj-cs"/>
            </a:endParaRPr>
          </a:p>
          <a:p>
            <a:r>
              <a:rPr lang="th-TH" sz="2000" dirty="0">
                <a:solidFill>
                  <a:srgbClr val="ADDED4"/>
                </a:solidFill>
                <a:cs typeface="+mj-cs"/>
              </a:rPr>
              <a:t>เมื่อลบข้อมูล</a:t>
            </a:r>
            <a:endParaRPr lang="en-US" sz="2000" dirty="0">
              <a:solidFill>
                <a:srgbClr val="ADDED4"/>
              </a:solidFill>
              <a:cs typeface="+mj-cs"/>
            </a:endParaRPr>
          </a:p>
          <a:p>
            <a:r>
              <a:rPr lang="th-TH" sz="2000" dirty="0">
                <a:solidFill>
                  <a:srgbClr val="ADDED4"/>
                </a:solidFill>
                <a:cs typeface="+mj-cs"/>
              </a:rPr>
              <a:t>แอด</a:t>
            </a:r>
            <a:r>
              <a:rPr lang="th-TH" sz="2000" dirty="0" err="1">
                <a:solidFill>
                  <a:srgbClr val="ADDED4"/>
                </a:solidFill>
                <a:cs typeface="+mj-cs"/>
              </a:rPr>
              <a:t>มิน</a:t>
            </a:r>
            <a:r>
              <a:rPr lang="th-TH" sz="2000" dirty="0">
                <a:solidFill>
                  <a:srgbClr val="ADDED4"/>
                </a:solidFill>
                <a:cs typeface="+mj-cs"/>
              </a:rPr>
              <a:t>สำเร็จ</a:t>
            </a:r>
            <a:endParaRPr lang="en-US" sz="2000" dirty="0">
              <a:solidFill>
                <a:srgbClr val="ADDED4"/>
              </a:solidFill>
              <a:cs typeface="+mj-cs"/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 flipV="1">
            <a:off x="4762502" y="2609851"/>
            <a:ext cx="1704975" cy="10572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>
            <a:extLst>
              <a:ext uri="{FF2B5EF4-FFF2-40B4-BE49-F238E27FC236}">
                <a16:creationId xmlns="" xmlns:a16="http://schemas.microsoft.com/office/drawing/2014/main" id="{3F02169E-1A6E-4A99-AFEF-768DC7D158B8}"/>
              </a:ext>
            </a:extLst>
          </p:cNvPr>
          <p:cNvCxnSpPr>
            <a:cxnSpLocks/>
          </p:cNvCxnSpPr>
          <p:nvPr/>
        </p:nvCxnSpPr>
        <p:spPr>
          <a:xfrm>
            <a:off x="7010400" y="2686051"/>
            <a:ext cx="0" cy="14097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198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126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690493" y="381362"/>
            <a:ext cx="3763012" cy="682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ที่มาและความสำคัญ</a:t>
            </a:r>
            <a:endParaRPr sz="4000" b="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5103_tLU_JIUMJIUM" panose="02000000000000000000" pitchFamily="2" charset="0"/>
              <a:cs typeface="5103_tLU_JIUMJIUM" panose="02000000000000000000" pitchFamily="2" charset="0"/>
            </a:endParaRPr>
          </a:p>
        </p:txBody>
      </p:sp>
      <p:sp>
        <p:nvSpPr>
          <p:cNvPr id="7" name="ตัวแทนข้อความ 6">
            <a:extLst>
              <a:ext uri="{FF2B5EF4-FFF2-40B4-BE49-F238E27FC236}">
                <a16:creationId xmlns="" xmlns:a16="http://schemas.microsoft.com/office/drawing/2014/main" id="{6F20230E-2AE3-4A03-818D-6FCB438FA92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0958" y="1063375"/>
            <a:ext cx="8502085" cy="3160200"/>
          </a:xfrm>
        </p:spPr>
        <p:txBody>
          <a:bodyPr/>
          <a:lstStyle/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	ปัจจุบันเทคโนโลยีมีความก้าวหน้ามาก เพื่อส่งเสริมทั้งด้านเศรษฐกิจ สังคม การศึกษา และด้านอื่นๆ อีกมากมาย ทำให้สะดวก รวดเร็ว และมีประสิทธิภาพมากขึ้นในการทำกิจกรรมต่างๆ ในชีวิตประจำวัน อีกทั้งยังช่วยลดการใช้ทรัพยากรอีกด้วย อีกทั้งทางด้านธุรกิจ เนื่องจากวัยรุ่นนิยมใส่เสื้อผ้าแนวฮาวายมากขึ้น จึงทำให้มีร้านขายเสื้อผ้าฮาวายมากขึ้นด้วย ดังนั้นผู้จัดทำโครงงานจึงมีแนวคิดในการพัฒนาโปรแกรมร้านเสื้อผ้านี้ขึ้น มาช่วยอำนวยความสะดวกในการขายเสื้อผ้า ผู้ขายสามารถดูแลร้านค้า โดยสามารถเพิ่ม ลบและแก้ไขผู้ดูแลร้านค้า เพื่อป้องกันผู้อื่นเข้าสู่ระบบ สามารถเพิ่ม ลด แก้ไขข้อมูลสินค้าได้ตามต้องการ และสามารถคำนวณสินค้าที่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ขายได้</a:t>
            </a:r>
            <a:endParaRPr lang="th-TH" sz="28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A2C8B920-D897-4C49-9CAF-EAD617CB4022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135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262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9" name="Shape 65">
            <a:extLst>
              <a:ext uri="{FF2B5EF4-FFF2-40B4-BE49-F238E27FC236}">
                <a16:creationId xmlns="" xmlns:a16="http://schemas.microsoft.com/office/drawing/2014/main" id="{0705DE20-34D6-4E0B-BBAE-8500D5262EB0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ผลการดำเนินงาน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99" y="1086051"/>
            <a:ext cx="3950027" cy="2113716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39" y="2568747"/>
            <a:ext cx="3974924" cy="2127040"/>
          </a:xfrm>
          <a:prstGeom prst="rect">
            <a:avLst/>
          </a:prstGeom>
        </p:spPr>
      </p:pic>
      <p:sp>
        <p:nvSpPr>
          <p:cNvPr id="7" name="ลูกศรลง 6"/>
          <p:cNvSpPr/>
          <p:nvPr/>
        </p:nvSpPr>
        <p:spPr>
          <a:xfrm rot="18519687">
            <a:off x="4291862" y="2038501"/>
            <a:ext cx="445543" cy="1060493"/>
          </a:xfrm>
          <a:prstGeom prst="downArrow">
            <a:avLst/>
          </a:prstGeom>
          <a:solidFill>
            <a:srgbClr val="ADD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DDE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0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7</a:t>
            </a:r>
            <a:r>
              <a:rPr lang="en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.</a:t>
            </a:r>
            <a:r>
              <a:rPr lang="th-TH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/>
            </a:r>
            <a:br>
              <a:rPr lang="th-TH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</a:br>
            <a:r>
              <a:rPr lang="th-TH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สรุปผลการดำเนินงาน</a:t>
            </a:r>
            <a:endParaRPr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Shape 75">
            <a:extLst>
              <a:ext uri="{FF2B5EF4-FFF2-40B4-BE49-F238E27FC236}">
                <a16:creationId xmlns="" xmlns:a16="http://schemas.microsoft.com/office/drawing/2014/main" id="{9CB79321-A8CC-431A-81E6-C1E326479C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Conclusion</a:t>
            </a:r>
            <a:endParaRPr sz="28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8662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2531933" y="356413"/>
            <a:ext cx="4147092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สรุปผลการดำเนินงาน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  <p:sp>
        <p:nvSpPr>
          <p:cNvPr id="8" name="ตัวแทนข้อความ 6">
            <a:extLst>
              <a:ext uri="{FF2B5EF4-FFF2-40B4-BE49-F238E27FC236}">
                <a16:creationId xmlns="" xmlns:a16="http://schemas.microsoft.com/office/drawing/2014/main" id="{F6E5809E-4FD1-4EC2-9212-8175DFF97463}"/>
              </a:ext>
            </a:extLst>
          </p:cNvPr>
          <p:cNvSpPr txBox="1">
            <a:spLocks/>
          </p:cNvSpPr>
          <p:nvPr/>
        </p:nvSpPr>
        <p:spPr>
          <a:xfrm>
            <a:off x="524157" y="1293688"/>
            <a:ext cx="8162643" cy="255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>
              <a:buNone/>
            </a:pPr>
            <a:r>
              <a:rPr lang="th-TH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	จากการสร้างโปรแกรม</a:t>
            </a:r>
            <a:r>
              <a:rPr lang="th-TH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นี้ ผลที่</a:t>
            </a:r>
            <a:r>
              <a:rPr lang="th-TH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ได้คือโปรแกรม</a:t>
            </a:r>
            <a:r>
              <a:rPr lang="th-TH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สามารถใช้งานได้ตามวัตถุประสงค์ในการจัดทำ</a:t>
            </a:r>
            <a:r>
              <a:rPr lang="th-TH" sz="280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โปรแกรม </a:t>
            </a:r>
            <a:r>
              <a:rPr lang="th-TH" sz="28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ซึ่งสามารถ</a:t>
            </a:r>
            <a:r>
              <a:rPr lang="th-TH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ใช้ประโยชน์จากโปรแกรมในการจัดการการสินค้า ในร้านค้า</a:t>
            </a:r>
            <a:r>
              <a:rPr lang="th-TH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ได้ สร้าง</a:t>
            </a:r>
            <a:r>
              <a:rPr lang="th-TH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ความสะดวกสบายให้กับผู้ขายหรือเจ้าของร้านในการจัดการสินค้าในร้านค้าได้</a:t>
            </a:r>
            <a:r>
              <a:rPr lang="th-TH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ง่ายยิ่งขึ้น</a:t>
            </a:r>
            <a:endParaRPr lang="th-TH" sz="28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6532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0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8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.</a:t>
            </a: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/>
            </a:r>
            <a:b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</a:b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ข้อจำกัดของระบบ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rgbClr val="ADDED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Shape 75">
            <a:extLst>
              <a:ext uri="{FF2B5EF4-FFF2-40B4-BE49-F238E27FC236}">
                <a16:creationId xmlns="" xmlns:a16="http://schemas.microsoft.com/office/drawing/2014/main" id="{9CB79321-A8CC-431A-81E6-C1E326479C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rgbClr val="BBBC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Limitation</a:t>
            </a:r>
            <a:endParaRPr sz="2800" dirty="0">
              <a:solidFill>
                <a:srgbClr val="BBBC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53276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0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3091909" y="381362"/>
            <a:ext cx="2960179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ข้อจำกัดของระบบ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  <p:sp>
        <p:nvSpPr>
          <p:cNvPr id="8" name="ตัวแทนข้อความ 6">
            <a:extLst>
              <a:ext uri="{FF2B5EF4-FFF2-40B4-BE49-F238E27FC236}">
                <a16:creationId xmlns="" xmlns:a16="http://schemas.microsoft.com/office/drawing/2014/main" id="{F6E5809E-4FD1-4EC2-9212-8175DFF97463}"/>
              </a:ext>
            </a:extLst>
          </p:cNvPr>
          <p:cNvSpPr txBox="1">
            <a:spLocks/>
          </p:cNvSpPr>
          <p:nvPr/>
        </p:nvSpPr>
        <p:spPr>
          <a:xfrm>
            <a:off x="524157" y="1293688"/>
            <a:ext cx="8162643" cy="255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1. ไม่สามารถตรวจสอบประวัติการขายสินค้าได้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2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. 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ไม่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สามารถตรวจสอบประวัติ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การเข้าสู่ระบบได้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3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. ต้องเพิ่มรูปภาพ</a:t>
            </a: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(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ที่ชื่อเหมือนรหัสสินค้า</a:t>
            </a: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)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ด้วยการบันทึกไว้ในโปรแกรมก่อน จึงจะสามารถใช้งานได้</a:t>
            </a:r>
            <a:endParaRPr lang="th-TH" sz="2800" dirty="0">
              <a:solidFill>
                <a:srgbClr val="ADDE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54200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8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-254513" y="1605021"/>
            <a:ext cx="96530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9</a:t>
            </a:r>
            <a:r>
              <a:rPr lang="e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.</a:t>
            </a:r>
            <a:r>
              <a:rPr lang="th-TH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/>
            </a:r>
            <a:br>
              <a:rPr lang="th-TH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</a:br>
            <a:r>
              <a:rPr lang="th-TH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ปัญหาและอุปสรรค แนวทางการแก้ไข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rgbClr val="ADDED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Shape 75">
            <a:extLst>
              <a:ext uri="{FF2B5EF4-FFF2-40B4-BE49-F238E27FC236}">
                <a16:creationId xmlns="" xmlns:a16="http://schemas.microsoft.com/office/drawing/2014/main" id="{9CB79321-A8CC-431A-81E6-C1E326479C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rgbClr val="BBBC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Problem &amp; Barrier , Solution</a:t>
            </a:r>
            <a:endParaRPr sz="2800" dirty="0">
              <a:solidFill>
                <a:srgbClr val="BBBC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139074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8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819152" y="345502"/>
            <a:ext cx="7515225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ปัญหาและอุปสรรค แนวทางการแก้ไข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8" name="ตัวแทนข้อความ 6">
            <a:extLst>
              <a:ext uri="{FF2B5EF4-FFF2-40B4-BE49-F238E27FC236}">
                <a16:creationId xmlns="" xmlns:a16="http://schemas.microsoft.com/office/drawing/2014/main" id="{F6E5809E-4FD1-4EC2-9212-8175DFF97463}"/>
              </a:ext>
            </a:extLst>
          </p:cNvPr>
          <p:cNvSpPr txBox="1">
            <a:spLocks/>
          </p:cNvSpPr>
          <p:nvPr/>
        </p:nvSpPr>
        <p:spPr>
          <a:xfrm>
            <a:off x="524157" y="1293688"/>
            <a:ext cx="8162643" cy="255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	เนื่องจากเป็นโปรแกรม </a:t>
            </a: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open </a:t>
            </a: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source 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บางครั้งเกิด </a:t>
            </a: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error 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ต้องออก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โปรแกรม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ก่อน จึงจะ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สามารถ </a:t>
            </a: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run 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ได้ 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เกิด </a:t>
            </a: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bug 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ขึ้น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ตอนเชื่อมต่อ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กับ </a:t>
            </a: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database </a:t>
            </a:r>
          </a:p>
          <a:p>
            <a:pPr marL="101597" indent="0">
              <a:buNone/>
            </a:pP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	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วิธี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แก้คือ 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ต้องตัดการเชื่อมต่อกับ </a:t>
            </a:r>
            <a:r>
              <a:rPr lang="en-US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</a:rPr>
              <a:t>database 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ทุก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ครั้งที่เชื่อมต่อเสร็จแล้ว</a:t>
            </a:r>
          </a:p>
        </p:txBody>
      </p:sp>
    </p:spTree>
    <p:extLst>
      <p:ext uri="{BB962C8B-B14F-4D97-AF65-F5344CB8AC3E}">
        <p14:creationId xmlns:p14="http://schemas.microsoft.com/office/powerpoint/2010/main" val="422075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44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45600" y="1678601"/>
            <a:ext cx="7852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10.</a:t>
            </a: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/>
            </a:r>
            <a:b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</a:b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ข้อเสนอแนะในการพัฒนาต่อ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rgbClr val="ADDED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Shape 75">
            <a:extLst>
              <a:ext uri="{FF2B5EF4-FFF2-40B4-BE49-F238E27FC236}">
                <a16:creationId xmlns="" xmlns:a16="http://schemas.microsoft.com/office/drawing/2014/main" id="{9CB79321-A8CC-431A-81E6-C1E326479C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rgbClr val="BBBC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Recommendations for further development.</a:t>
            </a:r>
            <a:endParaRPr sz="2800" dirty="0">
              <a:solidFill>
                <a:srgbClr val="BBBC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62540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44A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1867913" y="341820"/>
            <a:ext cx="5408171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ข้อเสนอแนะในการพัฒนาต่อ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  <p:sp>
        <p:nvSpPr>
          <p:cNvPr id="8" name="ตัวแทนข้อความ 6">
            <a:extLst>
              <a:ext uri="{FF2B5EF4-FFF2-40B4-BE49-F238E27FC236}">
                <a16:creationId xmlns="" xmlns:a16="http://schemas.microsoft.com/office/drawing/2014/main" id="{F6E5809E-4FD1-4EC2-9212-8175DFF97463}"/>
              </a:ext>
            </a:extLst>
          </p:cNvPr>
          <p:cNvSpPr txBox="1">
            <a:spLocks/>
          </p:cNvSpPr>
          <p:nvPr/>
        </p:nvSpPr>
        <p:spPr>
          <a:xfrm>
            <a:off x="524157" y="1293688"/>
            <a:ext cx="8162643" cy="255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1. พัฒนาระบบให้มี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ความเสถียรภาพ</a:t>
            </a: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มากขึ้น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2. สามารถรองรับระบบการขยายสาขาของร้านค้าได้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3. สามารถเข้าถึงผู้ซื้อในลักษณะการซื้อขายคำนวณราคาสินค้าที่จะซื้อด้วยตนเองได้</a:t>
            </a:r>
          </a:p>
        </p:txBody>
      </p:sp>
    </p:spTree>
    <p:extLst>
      <p:ext uri="{BB962C8B-B14F-4D97-AF65-F5344CB8AC3E}">
        <p14:creationId xmlns:p14="http://schemas.microsoft.com/office/powerpoint/2010/main" val="1760843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303845" y="551498"/>
            <a:ext cx="8730171" cy="4158861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303846" y="2597340"/>
            <a:ext cx="73635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8000" dirty="0">
                <a:solidFill>
                  <a:srgbClr val="F212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Thank You For YOUR Attention</a:t>
            </a:r>
            <a:endParaRPr sz="8000" dirty="0">
              <a:solidFill>
                <a:srgbClr val="F212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750023" y="2224337"/>
            <a:ext cx="657459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12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rPr>
              <a:t>KKU</a:t>
            </a:r>
            <a:endParaRPr sz="1000" dirty="0">
              <a:solidFill>
                <a:srgbClr val="FFFFFF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59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2" name="รูปภาพ 29" descr="LOGO KKU [Converted].png">
            <a:extLst>
              <a:ext uri="{FF2B5EF4-FFF2-40B4-BE49-F238E27FC236}">
                <a16:creationId xmlns="" xmlns:a16="http://schemas.microsoft.com/office/drawing/2014/main" id="{3B2BD158-127E-46FE-B495-5926A76C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92" y="1484211"/>
            <a:ext cx="416320" cy="74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="" xmlns:a16="http://schemas.microsoft.com/office/drawing/2014/main" id="{1DAE8772-06AE-4334-B916-1B37E9E8A130}"/>
              </a:ext>
            </a:extLst>
          </p:cNvPr>
          <p:cNvSpPr/>
          <p:nvPr/>
        </p:nvSpPr>
        <p:spPr>
          <a:xfrm>
            <a:off x="6750023" y="1484210"/>
            <a:ext cx="657459" cy="942627"/>
          </a:xfrm>
          <a:prstGeom prst="rect">
            <a:avLst/>
          </a:prstGeom>
          <a:noFill/>
          <a:ln w="3175">
            <a:solidFill>
              <a:srgbClr val="F21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2</a:t>
            </a:r>
            <a:r>
              <a:rPr lang="en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.</a:t>
            </a:r>
            <a:endParaRPr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  <a:p>
            <a:r>
              <a:rPr lang="th-T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วัตถุประสงค์</a:t>
            </a:r>
            <a:endParaRPr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Purpose</a:t>
            </a:r>
            <a:endParaRPr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002041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ข้อความ 6">
            <a:extLst>
              <a:ext uri="{FF2B5EF4-FFF2-40B4-BE49-F238E27FC236}">
                <a16:creationId xmlns="" xmlns:a16="http://schemas.microsoft.com/office/drawing/2014/main" id="{6F20230E-2AE3-4A03-818D-6FCB438FA92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157" y="1293688"/>
            <a:ext cx="8162643" cy="2556125"/>
          </a:xfrm>
        </p:spPr>
        <p:txBody>
          <a:bodyPr/>
          <a:lstStyle/>
          <a:p>
            <a:pPr marL="101597" indent="0">
              <a:buNone/>
            </a:pP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1. ลดการใช้ทรัพยากร 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เช่น กระดาษ ใน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การจัดเก็บข้อมูล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2. จัดเก็บข้อมูลได้อย่างเป็นระบบ และมีประสิทธิภาพมากขึ้น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3. 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เพื่อ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สามารถ</a:t>
            </a:r>
            <a:r>
              <a:rPr lang="th-TH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แก้ไข 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ค้นหา</a:t>
            </a:r>
            <a:r>
              <a:rPr lang="th-T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+mj-cs"/>
              </a:rPr>
              <a:t>ข้อมูลอย่างมีเงื่อนไขได้อย่างรวดเร็ว</a:t>
            </a:r>
          </a:p>
        </p:txBody>
      </p:sp>
      <p:sp>
        <p:nvSpPr>
          <p:cNvPr id="4" name="Shape 65">
            <a:extLst>
              <a:ext uri="{FF2B5EF4-FFF2-40B4-BE49-F238E27FC236}">
                <a16:creationId xmlns="" xmlns:a16="http://schemas.microsoft.com/office/drawing/2014/main" id="{9583C439-DC96-4B43-9269-4E1C0BBC1E65}"/>
              </a:ext>
            </a:extLst>
          </p:cNvPr>
          <p:cNvSpPr txBox="1">
            <a:spLocks/>
          </p:cNvSpPr>
          <p:nvPr/>
        </p:nvSpPr>
        <p:spPr>
          <a:xfrm>
            <a:off x="3217337" y="381362"/>
            <a:ext cx="2709323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5103_tLU_JIUMJIUM" panose="02000000000000000000" pitchFamily="2" charset="0"/>
                <a:cs typeface="5103_tLU_JIUMJIUM" panose="02000000000000000000" pitchFamily="2" charset="0"/>
              </a:rPr>
              <a:t>วัตถุประสงค์</a:t>
            </a:r>
          </a:p>
        </p:txBody>
      </p:sp>
      <p:sp>
        <p:nvSpPr>
          <p:cNvPr id="5" name="Shape 318">
            <a:extLst>
              <a:ext uri="{FF2B5EF4-FFF2-40B4-BE49-F238E27FC236}">
                <a16:creationId xmlns="" xmlns:a16="http://schemas.microsoft.com/office/drawing/2014/main" id="{99849CD9-5F53-470F-BB79-B4450EDBDB04}"/>
              </a:ext>
            </a:extLst>
          </p:cNvPr>
          <p:cNvSpPr/>
          <p:nvPr/>
        </p:nvSpPr>
        <p:spPr>
          <a:xfrm>
            <a:off x="3380941" y="828538"/>
            <a:ext cx="2382119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1058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3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  <a:p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ขอบเขตของโครงงาน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215000" y="3203849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rgbClr val="BBBC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ywrite" panose="02000000000000000000" pitchFamily="2" charset="-34"/>
                <a:cs typeface="handywrite" panose="02000000000000000000" pitchFamily="2" charset="-34"/>
              </a:rPr>
              <a:t>Project Scope</a:t>
            </a:r>
            <a:endParaRPr sz="2800" dirty="0">
              <a:solidFill>
                <a:srgbClr val="BBBC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ywrite" panose="02000000000000000000" pitchFamily="2" charset="-34"/>
              <a:cs typeface="handywrite" panose="02000000000000000000" pitchFamily="2" charset="-34"/>
            </a:endParaRPr>
          </a:p>
        </p:txBody>
      </p:sp>
      <p:sp>
        <p:nvSpPr>
          <p:cNvPr id="4" name="Shape 176">
            <a:extLst>
              <a:ext uri="{FF2B5EF4-FFF2-40B4-BE49-F238E27FC236}">
                <a16:creationId xmlns="" xmlns:a16="http://schemas.microsoft.com/office/drawing/2014/main" id="{9C824DBA-8015-46DD-A3F5-958DA68A0783}"/>
              </a:ext>
            </a:extLst>
          </p:cNvPr>
          <p:cNvSpPr/>
          <p:nvPr/>
        </p:nvSpPr>
        <p:spPr>
          <a:xfrm>
            <a:off x="4185328" y="1275054"/>
            <a:ext cx="660992" cy="659937"/>
          </a:xfrm>
          <a:custGeom>
            <a:avLst/>
            <a:gdLst/>
            <a:ahLst/>
            <a:cxnLst/>
            <a:rect l="0" t="0" r="0" b="0"/>
            <a:pathLst>
              <a:path w="8672" h="9650" extrusionOk="0">
                <a:moveTo>
                  <a:pt x="4370" y="1808"/>
                </a:moveTo>
                <a:cubicBezTo>
                  <a:pt x="1816" y="2173"/>
                  <a:pt x="1017" y="8679"/>
                  <a:pt x="3465" y="9495"/>
                </a:cubicBezTo>
                <a:cubicBezTo>
                  <a:pt x="5329" y="10116"/>
                  <a:pt x="7749" y="8170"/>
                  <a:pt x="8439" y="6330"/>
                </a:cubicBezTo>
                <a:cubicBezTo>
                  <a:pt x="9320" y="3981"/>
                  <a:pt x="6878" y="0"/>
                  <a:pt x="4370" y="0"/>
                </a:cubicBezTo>
                <a:cubicBezTo>
                  <a:pt x="1318" y="0"/>
                  <a:pt x="-1630" y="7458"/>
                  <a:pt x="1204" y="8591"/>
                </a:cubicBezTo>
                <a:cubicBezTo>
                  <a:pt x="3071" y="9338"/>
                  <a:pt x="5661" y="8657"/>
                  <a:pt x="7083" y="7235"/>
                </a:cubicBezTo>
                <a:cubicBezTo>
                  <a:pt x="8255" y="6063"/>
                  <a:pt x="8378" y="3297"/>
                  <a:pt x="7083" y="2261"/>
                </a:cubicBezTo>
                <a:cubicBezTo>
                  <a:pt x="5431" y="939"/>
                  <a:pt x="2022" y="1021"/>
                  <a:pt x="752" y="2713"/>
                </a:cubicBezTo>
                <a:cubicBezTo>
                  <a:pt x="-271" y="4077"/>
                  <a:pt x="2716" y="5917"/>
                  <a:pt x="4370" y="6330"/>
                </a:cubicBezTo>
              </a:path>
            </a:pathLst>
          </a:custGeom>
          <a:noFill/>
          <a:ln w="12700" cap="flat" cmpd="sng">
            <a:solidFill>
              <a:srgbClr val="ADDED4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="" xmlns:a16="http://schemas.microsoft.com/office/drawing/2014/main" id="{8DA715A0-FBB6-464A-B953-94A5F4B1650B}"/>
              </a:ext>
            </a:extLst>
          </p:cNvPr>
          <p:cNvSpPr txBox="1">
            <a:spLocks/>
          </p:cNvSpPr>
          <p:nvPr/>
        </p:nvSpPr>
        <p:spPr>
          <a:xfrm>
            <a:off x="2263369" y="383714"/>
            <a:ext cx="4686931" cy="68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th-TH" sz="4000" b="0" dirty="0">
                <a:solidFill>
                  <a:srgbClr val="ADDED4"/>
                </a:solidFill>
                <a:latin typeface="5103_tLU_JIUMJIUM" panose="02000000000000000000" pitchFamily="2" charset="0"/>
                <a:cs typeface="5103_tLU_JIUMJIUM" panose="02000000000000000000" pitchFamily="2" charset="0"/>
              </a:rPr>
              <a:t>ขอบเขตของโครงงาน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="" xmlns:a16="http://schemas.microsoft.com/office/drawing/2014/main" id="{8F38A48C-E330-47F5-BFDE-B84DF1B73DFB}"/>
              </a:ext>
            </a:extLst>
          </p:cNvPr>
          <p:cNvSpPr/>
          <p:nvPr/>
        </p:nvSpPr>
        <p:spPr>
          <a:xfrm>
            <a:off x="3380939" y="828538"/>
            <a:ext cx="2382911" cy="257512"/>
          </a:xfrm>
          <a:custGeom>
            <a:avLst/>
            <a:gdLst/>
            <a:ahLst/>
            <a:cxnLst/>
            <a:rect l="0" t="0" r="0" b="0"/>
            <a:pathLst>
              <a:path w="17576" h="1900" extrusionOk="0">
                <a:moveTo>
                  <a:pt x="7615" y="354"/>
                </a:moveTo>
                <a:lnTo>
                  <a:pt x="7578" y="373"/>
                </a:lnTo>
                <a:lnTo>
                  <a:pt x="7540" y="391"/>
                </a:lnTo>
                <a:lnTo>
                  <a:pt x="7410" y="540"/>
                </a:lnTo>
                <a:lnTo>
                  <a:pt x="7243" y="671"/>
                </a:lnTo>
                <a:lnTo>
                  <a:pt x="7168" y="745"/>
                </a:lnTo>
                <a:lnTo>
                  <a:pt x="7094" y="782"/>
                </a:lnTo>
                <a:lnTo>
                  <a:pt x="6665" y="801"/>
                </a:lnTo>
                <a:lnTo>
                  <a:pt x="6219" y="819"/>
                </a:lnTo>
                <a:lnTo>
                  <a:pt x="4859" y="819"/>
                </a:lnTo>
                <a:lnTo>
                  <a:pt x="3054" y="782"/>
                </a:lnTo>
                <a:lnTo>
                  <a:pt x="2290" y="745"/>
                </a:lnTo>
                <a:lnTo>
                  <a:pt x="1545" y="726"/>
                </a:lnTo>
                <a:lnTo>
                  <a:pt x="1080" y="689"/>
                </a:lnTo>
                <a:lnTo>
                  <a:pt x="391" y="689"/>
                </a:lnTo>
                <a:lnTo>
                  <a:pt x="168" y="708"/>
                </a:lnTo>
                <a:lnTo>
                  <a:pt x="75" y="708"/>
                </a:lnTo>
                <a:lnTo>
                  <a:pt x="37" y="726"/>
                </a:lnTo>
                <a:lnTo>
                  <a:pt x="19" y="764"/>
                </a:lnTo>
                <a:lnTo>
                  <a:pt x="0" y="801"/>
                </a:lnTo>
                <a:lnTo>
                  <a:pt x="19" y="838"/>
                </a:lnTo>
                <a:lnTo>
                  <a:pt x="37" y="875"/>
                </a:lnTo>
                <a:lnTo>
                  <a:pt x="75" y="894"/>
                </a:lnTo>
                <a:lnTo>
                  <a:pt x="186" y="913"/>
                </a:lnTo>
                <a:lnTo>
                  <a:pt x="298" y="931"/>
                </a:lnTo>
                <a:lnTo>
                  <a:pt x="521" y="950"/>
                </a:lnTo>
                <a:lnTo>
                  <a:pt x="987" y="968"/>
                </a:lnTo>
                <a:lnTo>
                  <a:pt x="1899" y="987"/>
                </a:lnTo>
                <a:lnTo>
                  <a:pt x="4357" y="1043"/>
                </a:lnTo>
                <a:lnTo>
                  <a:pt x="5232" y="1062"/>
                </a:lnTo>
                <a:lnTo>
                  <a:pt x="6535" y="1062"/>
                </a:lnTo>
                <a:lnTo>
                  <a:pt x="6945" y="1043"/>
                </a:lnTo>
                <a:lnTo>
                  <a:pt x="7112" y="1043"/>
                </a:lnTo>
                <a:lnTo>
                  <a:pt x="7149" y="1062"/>
                </a:lnTo>
                <a:lnTo>
                  <a:pt x="7280" y="1229"/>
                </a:lnTo>
                <a:lnTo>
                  <a:pt x="7373" y="1359"/>
                </a:lnTo>
                <a:lnTo>
                  <a:pt x="7429" y="1397"/>
                </a:lnTo>
                <a:lnTo>
                  <a:pt x="7503" y="1415"/>
                </a:lnTo>
                <a:lnTo>
                  <a:pt x="7540" y="1415"/>
                </a:lnTo>
                <a:lnTo>
                  <a:pt x="7578" y="1397"/>
                </a:lnTo>
                <a:lnTo>
                  <a:pt x="7615" y="1341"/>
                </a:lnTo>
                <a:lnTo>
                  <a:pt x="7615" y="1285"/>
                </a:lnTo>
                <a:lnTo>
                  <a:pt x="7596" y="1210"/>
                </a:lnTo>
                <a:lnTo>
                  <a:pt x="7540" y="1136"/>
                </a:lnTo>
                <a:lnTo>
                  <a:pt x="7485" y="1080"/>
                </a:lnTo>
                <a:lnTo>
                  <a:pt x="7354" y="913"/>
                </a:lnTo>
                <a:lnTo>
                  <a:pt x="7503" y="801"/>
                </a:lnTo>
                <a:lnTo>
                  <a:pt x="7652" y="689"/>
                </a:lnTo>
                <a:lnTo>
                  <a:pt x="7708" y="615"/>
                </a:lnTo>
                <a:lnTo>
                  <a:pt x="7764" y="522"/>
                </a:lnTo>
                <a:lnTo>
                  <a:pt x="7782" y="484"/>
                </a:lnTo>
                <a:lnTo>
                  <a:pt x="7764" y="429"/>
                </a:lnTo>
                <a:lnTo>
                  <a:pt x="7745" y="391"/>
                </a:lnTo>
                <a:lnTo>
                  <a:pt x="7708" y="354"/>
                </a:lnTo>
                <a:close/>
                <a:moveTo>
                  <a:pt x="8788" y="335"/>
                </a:moveTo>
                <a:lnTo>
                  <a:pt x="8955" y="484"/>
                </a:lnTo>
                <a:lnTo>
                  <a:pt x="9104" y="633"/>
                </a:lnTo>
                <a:lnTo>
                  <a:pt x="9253" y="801"/>
                </a:lnTo>
                <a:lnTo>
                  <a:pt x="9309" y="894"/>
                </a:lnTo>
                <a:lnTo>
                  <a:pt x="9346" y="931"/>
                </a:lnTo>
                <a:lnTo>
                  <a:pt x="9365" y="968"/>
                </a:lnTo>
                <a:lnTo>
                  <a:pt x="9365" y="1006"/>
                </a:lnTo>
                <a:lnTo>
                  <a:pt x="9328" y="1043"/>
                </a:lnTo>
                <a:lnTo>
                  <a:pt x="9235" y="1117"/>
                </a:lnTo>
                <a:lnTo>
                  <a:pt x="9067" y="1285"/>
                </a:lnTo>
                <a:lnTo>
                  <a:pt x="8918" y="1434"/>
                </a:lnTo>
                <a:lnTo>
                  <a:pt x="8769" y="1583"/>
                </a:lnTo>
                <a:lnTo>
                  <a:pt x="8620" y="1434"/>
                </a:lnTo>
                <a:lnTo>
                  <a:pt x="8471" y="1285"/>
                </a:lnTo>
                <a:lnTo>
                  <a:pt x="8304" y="1117"/>
                </a:lnTo>
                <a:lnTo>
                  <a:pt x="8118" y="968"/>
                </a:lnTo>
                <a:lnTo>
                  <a:pt x="8285" y="838"/>
                </a:lnTo>
                <a:lnTo>
                  <a:pt x="8453" y="671"/>
                </a:lnTo>
                <a:lnTo>
                  <a:pt x="8620" y="503"/>
                </a:lnTo>
                <a:lnTo>
                  <a:pt x="8788" y="335"/>
                </a:lnTo>
                <a:close/>
                <a:moveTo>
                  <a:pt x="9886" y="317"/>
                </a:moveTo>
                <a:lnTo>
                  <a:pt x="9849" y="335"/>
                </a:lnTo>
                <a:lnTo>
                  <a:pt x="9830" y="373"/>
                </a:lnTo>
                <a:lnTo>
                  <a:pt x="9812" y="410"/>
                </a:lnTo>
                <a:lnTo>
                  <a:pt x="9830" y="484"/>
                </a:lnTo>
                <a:lnTo>
                  <a:pt x="9886" y="559"/>
                </a:lnTo>
                <a:lnTo>
                  <a:pt x="9961" y="633"/>
                </a:lnTo>
                <a:lnTo>
                  <a:pt x="10091" y="764"/>
                </a:lnTo>
                <a:lnTo>
                  <a:pt x="10221" y="968"/>
                </a:lnTo>
                <a:lnTo>
                  <a:pt x="10240" y="987"/>
                </a:lnTo>
                <a:lnTo>
                  <a:pt x="10221" y="1006"/>
                </a:lnTo>
                <a:lnTo>
                  <a:pt x="10184" y="1062"/>
                </a:lnTo>
                <a:lnTo>
                  <a:pt x="10110" y="1117"/>
                </a:lnTo>
                <a:lnTo>
                  <a:pt x="9830" y="1378"/>
                </a:lnTo>
                <a:lnTo>
                  <a:pt x="9793" y="1453"/>
                </a:lnTo>
                <a:lnTo>
                  <a:pt x="9775" y="1490"/>
                </a:lnTo>
                <a:lnTo>
                  <a:pt x="9775" y="1527"/>
                </a:lnTo>
                <a:lnTo>
                  <a:pt x="9793" y="1564"/>
                </a:lnTo>
                <a:lnTo>
                  <a:pt x="9830" y="1601"/>
                </a:lnTo>
                <a:lnTo>
                  <a:pt x="9868" y="1620"/>
                </a:lnTo>
                <a:lnTo>
                  <a:pt x="9905" y="1639"/>
                </a:lnTo>
                <a:lnTo>
                  <a:pt x="9961" y="1620"/>
                </a:lnTo>
                <a:lnTo>
                  <a:pt x="10017" y="1583"/>
                </a:lnTo>
                <a:lnTo>
                  <a:pt x="10110" y="1490"/>
                </a:lnTo>
                <a:lnTo>
                  <a:pt x="10296" y="1304"/>
                </a:lnTo>
                <a:lnTo>
                  <a:pt x="10370" y="1210"/>
                </a:lnTo>
                <a:lnTo>
                  <a:pt x="10408" y="1173"/>
                </a:lnTo>
                <a:lnTo>
                  <a:pt x="10445" y="1136"/>
                </a:lnTo>
                <a:lnTo>
                  <a:pt x="10557" y="1136"/>
                </a:lnTo>
                <a:lnTo>
                  <a:pt x="10668" y="1155"/>
                </a:lnTo>
                <a:lnTo>
                  <a:pt x="11376" y="1155"/>
                </a:lnTo>
                <a:lnTo>
                  <a:pt x="11878" y="1136"/>
                </a:lnTo>
                <a:lnTo>
                  <a:pt x="14783" y="1136"/>
                </a:lnTo>
                <a:lnTo>
                  <a:pt x="15825" y="1099"/>
                </a:lnTo>
                <a:lnTo>
                  <a:pt x="16310" y="1080"/>
                </a:lnTo>
                <a:lnTo>
                  <a:pt x="16812" y="1062"/>
                </a:lnTo>
                <a:lnTo>
                  <a:pt x="17054" y="1062"/>
                </a:lnTo>
                <a:lnTo>
                  <a:pt x="17296" y="1043"/>
                </a:lnTo>
                <a:lnTo>
                  <a:pt x="17427" y="1024"/>
                </a:lnTo>
                <a:lnTo>
                  <a:pt x="17483" y="1006"/>
                </a:lnTo>
                <a:lnTo>
                  <a:pt x="17538" y="968"/>
                </a:lnTo>
                <a:lnTo>
                  <a:pt x="17576" y="950"/>
                </a:lnTo>
                <a:lnTo>
                  <a:pt x="17576" y="913"/>
                </a:lnTo>
                <a:lnTo>
                  <a:pt x="17576" y="857"/>
                </a:lnTo>
                <a:lnTo>
                  <a:pt x="17557" y="819"/>
                </a:lnTo>
                <a:lnTo>
                  <a:pt x="17520" y="801"/>
                </a:lnTo>
                <a:lnTo>
                  <a:pt x="17464" y="782"/>
                </a:lnTo>
                <a:lnTo>
                  <a:pt x="17110" y="782"/>
                </a:lnTo>
                <a:lnTo>
                  <a:pt x="16607" y="838"/>
                </a:lnTo>
                <a:lnTo>
                  <a:pt x="15583" y="875"/>
                </a:lnTo>
                <a:lnTo>
                  <a:pt x="14559" y="894"/>
                </a:lnTo>
                <a:lnTo>
                  <a:pt x="11692" y="894"/>
                </a:lnTo>
                <a:lnTo>
                  <a:pt x="11283" y="875"/>
                </a:lnTo>
                <a:lnTo>
                  <a:pt x="10873" y="894"/>
                </a:lnTo>
                <a:lnTo>
                  <a:pt x="10650" y="894"/>
                </a:lnTo>
                <a:lnTo>
                  <a:pt x="10557" y="913"/>
                </a:lnTo>
                <a:lnTo>
                  <a:pt x="10501" y="894"/>
                </a:lnTo>
                <a:lnTo>
                  <a:pt x="10463" y="875"/>
                </a:lnTo>
                <a:lnTo>
                  <a:pt x="10352" y="689"/>
                </a:lnTo>
                <a:lnTo>
                  <a:pt x="10203" y="522"/>
                </a:lnTo>
                <a:lnTo>
                  <a:pt x="10110" y="429"/>
                </a:lnTo>
                <a:lnTo>
                  <a:pt x="9998" y="354"/>
                </a:lnTo>
                <a:lnTo>
                  <a:pt x="9924" y="317"/>
                </a:lnTo>
                <a:close/>
                <a:moveTo>
                  <a:pt x="8788" y="0"/>
                </a:moveTo>
                <a:lnTo>
                  <a:pt x="8732" y="19"/>
                </a:lnTo>
                <a:lnTo>
                  <a:pt x="8639" y="93"/>
                </a:lnTo>
                <a:lnTo>
                  <a:pt x="8546" y="186"/>
                </a:lnTo>
                <a:lnTo>
                  <a:pt x="8397" y="373"/>
                </a:lnTo>
                <a:lnTo>
                  <a:pt x="8192" y="596"/>
                </a:lnTo>
                <a:lnTo>
                  <a:pt x="7987" y="801"/>
                </a:lnTo>
                <a:lnTo>
                  <a:pt x="7950" y="857"/>
                </a:lnTo>
                <a:lnTo>
                  <a:pt x="7894" y="913"/>
                </a:lnTo>
                <a:lnTo>
                  <a:pt x="7894" y="950"/>
                </a:lnTo>
                <a:lnTo>
                  <a:pt x="7913" y="968"/>
                </a:lnTo>
                <a:lnTo>
                  <a:pt x="7931" y="1024"/>
                </a:lnTo>
                <a:lnTo>
                  <a:pt x="8006" y="1136"/>
                </a:lnTo>
                <a:lnTo>
                  <a:pt x="8080" y="1229"/>
                </a:lnTo>
                <a:lnTo>
                  <a:pt x="8229" y="1378"/>
                </a:lnTo>
                <a:lnTo>
                  <a:pt x="8378" y="1546"/>
                </a:lnTo>
                <a:lnTo>
                  <a:pt x="8564" y="1750"/>
                </a:lnTo>
                <a:lnTo>
                  <a:pt x="8676" y="1862"/>
                </a:lnTo>
                <a:lnTo>
                  <a:pt x="8751" y="1899"/>
                </a:lnTo>
                <a:lnTo>
                  <a:pt x="8806" y="1881"/>
                </a:lnTo>
                <a:lnTo>
                  <a:pt x="8881" y="1843"/>
                </a:lnTo>
                <a:lnTo>
                  <a:pt x="8993" y="1750"/>
                </a:lnTo>
                <a:lnTo>
                  <a:pt x="9179" y="1546"/>
                </a:lnTo>
                <a:lnTo>
                  <a:pt x="9402" y="1322"/>
                </a:lnTo>
                <a:lnTo>
                  <a:pt x="9607" y="1099"/>
                </a:lnTo>
                <a:lnTo>
                  <a:pt x="9644" y="1062"/>
                </a:lnTo>
                <a:lnTo>
                  <a:pt x="9663" y="1006"/>
                </a:lnTo>
                <a:lnTo>
                  <a:pt x="9644" y="950"/>
                </a:lnTo>
                <a:lnTo>
                  <a:pt x="9626" y="894"/>
                </a:lnTo>
                <a:lnTo>
                  <a:pt x="9570" y="782"/>
                </a:lnTo>
                <a:lnTo>
                  <a:pt x="9495" y="689"/>
                </a:lnTo>
                <a:lnTo>
                  <a:pt x="9309" y="466"/>
                </a:lnTo>
                <a:lnTo>
                  <a:pt x="9104" y="261"/>
                </a:lnTo>
                <a:lnTo>
                  <a:pt x="9011" y="168"/>
                </a:lnTo>
                <a:lnTo>
                  <a:pt x="8918" y="75"/>
                </a:lnTo>
                <a:lnTo>
                  <a:pt x="8881" y="19"/>
                </a:lnTo>
                <a:lnTo>
                  <a:pt x="8844" y="0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cs typeface="+mj-cs"/>
            </a:endParaRPr>
          </a:p>
        </p:txBody>
      </p:sp>
      <p:sp>
        <p:nvSpPr>
          <p:cNvPr id="8" name="ตัวแทนข้อความ 6">
            <a:extLst>
              <a:ext uri="{FF2B5EF4-FFF2-40B4-BE49-F238E27FC236}">
                <a16:creationId xmlns="" xmlns:a16="http://schemas.microsoft.com/office/drawing/2014/main" id="{F6E5809E-4FD1-4EC2-9212-8175DFF97463}"/>
              </a:ext>
            </a:extLst>
          </p:cNvPr>
          <p:cNvSpPr txBox="1">
            <a:spLocks/>
          </p:cNvSpPr>
          <p:nvPr/>
        </p:nvSpPr>
        <p:spPr>
          <a:xfrm>
            <a:off x="524157" y="1293688"/>
            <a:ext cx="8165355" cy="255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Light"/>
              <a:buChar char="‐"/>
              <a:defRPr sz="20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latin typeface="5103_tLU_JIUMJIUM" panose="02000000000000000000" pitchFamily="2" charset="0"/>
                <a:cs typeface="5103_tLU_JIUMJIUM" panose="02000000000000000000" pitchFamily="2" charset="0"/>
              </a:rPr>
              <a:t>1. สามารถเพิ่ม ลด และแก้ไขสินค้าในร้านขายเสื้อผ้าได้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latin typeface="5103_tLU_JIUMJIUM" panose="02000000000000000000" pitchFamily="2" charset="0"/>
                <a:cs typeface="5103_tLU_JIUMJIUM" panose="02000000000000000000" pitchFamily="2" charset="0"/>
              </a:rPr>
              <a:t>2. สามารถเพิ่ม ลด และแก้ไขผู้ดูแลร้านค้า เพื่อป้องกันผู้อื่นเข้าสู่ระบบ</a:t>
            </a:r>
          </a:p>
          <a:p>
            <a:pPr marL="101597" indent="0">
              <a:buNone/>
            </a:pPr>
            <a:r>
              <a:rPr lang="th-TH" sz="2800" dirty="0">
                <a:solidFill>
                  <a:srgbClr val="ADDED4"/>
                </a:solidFill>
                <a:latin typeface="5103_tLU_JIUMJIUM" panose="02000000000000000000" pitchFamily="2" charset="0"/>
                <a:cs typeface="5103_tLU_JIUMJIUM" panose="02000000000000000000" pitchFamily="2" charset="0"/>
              </a:rPr>
              <a:t>3. สามารถ</a:t>
            </a:r>
            <a:r>
              <a:rPr lang="th-TH" sz="2800" dirty="0">
                <a:solidFill>
                  <a:srgbClr val="ADDED4"/>
                </a:solidFill>
                <a:latin typeface="5103_tLU_JIUMJIUM" panose="02000000000000000000" pitchFamily="2" charset="0"/>
                <a:cs typeface="5103_tLU_JIUMJIUM" panose="02000000000000000000" pitchFamily="2" charset="0"/>
              </a:rPr>
              <a:t>คำนวณราคาและภาษีของสินค้า</a:t>
            </a:r>
            <a:r>
              <a:rPr lang="th-TH" sz="2800" dirty="0">
                <a:solidFill>
                  <a:srgbClr val="ADDED4"/>
                </a:solidFill>
                <a:latin typeface="5103_tLU_JIUMJIUM" panose="02000000000000000000" pitchFamily="2" charset="0"/>
                <a:cs typeface="5103_tLU_JIUMJIUM" panose="02000000000000000000" pitchFamily="2" charset="0"/>
              </a:rPr>
              <a:t>ที่ขายได้</a:t>
            </a:r>
          </a:p>
        </p:txBody>
      </p:sp>
    </p:spTree>
    <p:extLst>
      <p:ext uri="{BB962C8B-B14F-4D97-AF65-F5344CB8AC3E}">
        <p14:creationId xmlns:p14="http://schemas.microsoft.com/office/powerpoint/2010/main" val="1838829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1310</Words>
  <Application>Microsoft Office PowerPoint</Application>
  <PresentationFormat>นำเสนอทางหน้าจอ (16:9)</PresentationFormat>
  <Paragraphs>325</Paragraphs>
  <Slides>59</Slides>
  <Notes>58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59</vt:i4>
      </vt:variant>
    </vt:vector>
  </HeadingPairs>
  <TitlesOfParts>
    <vt:vector size="69" baseType="lpstr">
      <vt:lpstr>Calibri</vt:lpstr>
      <vt:lpstr>5103_tLU_JIUMJIUM</vt:lpstr>
      <vt:lpstr>Ekkamai Standard</vt:lpstr>
      <vt:lpstr>Muli Light</vt:lpstr>
      <vt:lpstr>Angsana New</vt:lpstr>
      <vt:lpstr>Amatic SC</vt:lpstr>
      <vt:lpstr>handywrite</vt:lpstr>
      <vt:lpstr>Arial</vt:lpstr>
      <vt:lpstr>Cordia New</vt:lpstr>
      <vt:lpstr>Quickly template</vt:lpstr>
      <vt:lpstr>งานนำเสนอ PowerPoint</vt:lpstr>
      <vt:lpstr>โปรแกรมร้านขายเสื้อผ้า CLOTHES  STOCK</vt:lpstr>
      <vt:lpstr>รายชื่อสมาชิกกลุ่ม 322118 SEC.1</vt:lpstr>
      <vt:lpstr>1. ที่มาและความสำคัญ</vt:lpstr>
      <vt:lpstr>ที่มาและความสำคัญ</vt:lpstr>
      <vt:lpstr>2. วัตถุประสงค์</vt:lpstr>
      <vt:lpstr>งานนำเสนอ PowerPoint</vt:lpstr>
      <vt:lpstr>3. ขอบเขตของโครงงาน</vt:lpstr>
      <vt:lpstr>งานนำเสนอ PowerPoint</vt:lpstr>
      <vt:lpstr>4. ประโยชน์ที่คาดว่าจะได้รับ</vt:lpstr>
      <vt:lpstr>งานนำเสนอ PowerPoint</vt:lpstr>
      <vt:lpstr>5. วิธีการดำเนินงาน</vt:lpstr>
      <vt:lpstr>งานนำเสนอ PowerPoint</vt:lpstr>
      <vt:lpstr>งานนำเสนอ PowerPoint</vt:lpstr>
      <vt:lpstr>งานนำเสนอ PowerPoint</vt:lpstr>
      <vt:lpstr>6. ผลการดำเนินงาน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7. สรุปผลการดำเนินงาน</vt:lpstr>
      <vt:lpstr>งานนำเสนอ PowerPoint</vt:lpstr>
      <vt:lpstr>8. ข้อจำกัดของระบบ</vt:lpstr>
      <vt:lpstr>งานนำเสนอ PowerPoint</vt:lpstr>
      <vt:lpstr>9. ปัญหาและอุปสรรค แนวทางการแก้ไข</vt:lpstr>
      <vt:lpstr>งานนำเสนอ PowerPoint</vt:lpstr>
      <vt:lpstr>10. ข้อเสนอแนะในการพัฒนาต่อ</vt:lpstr>
      <vt:lpstr>งานนำเสนอ PowerPoint</vt:lpstr>
      <vt:lpstr>Thank You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CLOTHES HANGER SHOP</dc:title>
  <dc:creator>j4kk.y</dc:creator>
  <cp:lastModifiedBy>Athitaya -o-</cp:lastModifiedBy>
  <cp:revision>83</cp:revision>
  <dcterms:modified xsi:type="dcterms:W3CDTF">2018-04-25T08:10:43Z</dcterms:modified>
</cp:coreProperties>
</file>